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League Spartan" charset="1" panose="00000800000000000000"/>
      <p:regular r:id="rId19"/>
    </p:embeddedFont>
    <p:embeddedFont>
      <p:font typeface="Poppins Semi-Bold" charset="1" panose="00000700000000000000"/>
      <p:regular r:id="rId20"/>
    </p:embeddedFont>
    <p:embeddedFont>
      <p:font typeface="Inter Medium" charset="1" panose="02000503000000020004"/>
      <p:regular r:id="rId21"/>
    </p:embeddedFont>
    <p:embeddedFont>
      <p:font typeface="Inter Semi-Bold" charset="1" panose="02000503000000020004"/>
      <p:regular r:id="rId22"/>
    </p:embeddedFont>
    <p:embeddedFont>
      <p:font typeface="Inter Bold" charset="1" panose="02000503000000020004"/>
      <p:regular r:id="rId23"/>
    </p:embeddedFont>
    <p:embeddedFont>
      <p:font typeface="Inter" charset="1" panose="02000503000000020004"/>
      <p:regular r:id="rId24"/>
    </p:embeddedFont>
    <p:embeddedFont>
      <p:font typeface="Poppins" charset="1" panose="00000500000000000000"/>
      <p:regular r:id="rId25"/>
    </p:embeddedFont>
    <p:embeddedFont>
      <p:font typeface="Poppins Bold" charset="1" panose="0000080000000000000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jpe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1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3.jpe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12.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svg" Type="http://schemas.openxmlformats.org/officeDocument/2006/relationships/image"/><Relationship Id="rId12" Target="../media/image22.jpeg" Type="http://schemas.openxmlformats.org/officeDocument/2006/relationships/image"/><Relationship Id="rId13" Target="../media/image12.jpe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svg" Type="http://schemas.openxmlformats.org/officeDocument/2006/relationships/image"/><Relationship Id="rId12" Target="../media/image22.jpeg" Type="http://schemas.openxmlformats.org/officeDocument/2006/relationships/image"/><Relationship Id="rId13" Target="../media/image10.pn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2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2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2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2" Target="../media/image26.png" Type="http://schemas.openxmlformats.org/officeDocument/2006/relationships/image"/><Relationship Id="rId3" Target="../media/image27.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 Id="rId8" Target="../media/image8.png" Type="http://schemas.openxmlformats.org/officeDocument/2006/relationships/image"/><Relationship Id="rId9" Target="../media/image9.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png" Type="http://schemas.openxmlformats.org/officeDocument/2006/relationships/image"/><Relationship Id="rId3" Target="../media/image33.svg" Type="http://schemas.openxmlformats.org/officeDocument/2006/relationships/image"/><Relationship Id="rId4" Target="../media/image1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22.jpe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5.svg" Type="http://schemas.openxmlformats.org/officeDocument/2006/relationships/image"/><Relationship Id="rId4" Target="../media/image5.jpe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 Id="rId8" Target="../media/image1.png" Type="http://schemas.openxmlformats.org/officeDocument/2006/relationships/image"/><Relationship Id="rId9" Target="../media/image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png" Type="http://schemas.openxmlformats.org/officeDocument/2006/relationships/image"/><Relationship Id="rId11" Target="../media/image41.svg" Type="http://schemas.openxmlformats.org/officeDocument/2006/relationships/image"/><Relationship Id="rId12" Target="../media/image42.png" Type="http://schemas.openxmlformats.org/officeDocument/2006/relationships/image"/><Relationship Id="rId13" Target="../media/image43.svg" Type="http://schemas.openxmlformats.org/officeDocument/2006/relationships/image"/><Relationship Id="rId14" Target="../media/image44.png" Type="http://schemas.openxmlformats.org/officeDocument/2006/relationships/image"/><Relationship Id="rId15" Target="../media/image45.svg" Type="http://schemas.openxmlformats.org/officeDocument/2006/relationships/image"/><Relationship Id="rId16" Target="../media/image46.png" Type="http://schemas.openxmlformats.org/officeDocument/2006/relationships/image"/><Relationship Id="rId17" Target="../media/image47.svg" Type="http://schemas.openxmlformats.org/officeDocument/2006/relationships/image"/><Relationship Id="rId18" Target="../media/image48.png" Type="http://schemas.openxmlformats.org/officeDocument/2006/relationships/image"/><Relationship Id="rId19" Target="../media/image49.svg" Type="http://schemas.openxmlformats.org/officeDocument/2006/relationships/image"/><Relationship Id="rId2" Target="../media/image34.png" Type="http://schemas.openxmlformats.org/officeDocument/2006/relationships/image"/><Relationship Id="rId20" Target="../media/image50.png" Type="http://schemas.openxmlformats.org/officeDocument/2006/relationships/image"/><Relationship Id="rId21" Target="../media/image51.svg" Type="http://schemas.openxmlformats.org/officeDocument/2006/relationships/image"/><Relationship Id="rId22" Target="../media/image52.png" Type="http://schemas.openxmlformats.org/officeDocument/2006/relationships/image"/><Relationship Id="rId23" Target="../media/image53.svg" Type="http://schemas.openxmlformats.org/officeDocument/2006/relationships/image"/><Relationship Id="rId24" Target="../media/image54.png" Type="http://schemas.openxmlformats.org/officeDocument/2006/relationships/image"/><Relationship Id="rId25" Target="../media/image55.svg" Type="http://schemas.openxmlformats.org/officeDocument/2006/relationships/image"/><Relationship Id="rId26" Target="../media/image56.png" Type="http://schemas.openxmlformats.org/officeDocument/2006/relationships/image"/><Relationship Id="rId27" Target="../media/image57.svg" Type="http://schemas.openxmlformats.org/officeDocument/2006/relationships/image"/><Relationship Id="rId3" Target="../media/image35.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6.png" Type="http://schemas.openxmlformats.org/officeDocument/2006/relationships/image"/><Relationship Id="rId7" Target="../media/image37.sv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Freeform 2" id="2"/>
          <p:cNvSpPr/>
          <p:nvPr/>
        </p:nvSpPr>
        <p:spPr>
          <a:xfrm flipH="false" flipV="false" rot="0">
            <a:off x="13900373" y="8970190"/>
            <a:ext cx="288110" cy="288110"/>
          </a:xfrm>
          <a:custGeom>
            <a:avLst/>
            <a:gdLst/>
            <a:ahLst/>
            <a:cxnLst/>
            <a:rect r="r" b="b" t="t" l="l"/>
            <a:pathLst>
              <a:path h="288110" w="288110">
                <a:moveTo>
                  <a:pt x="0" y="0"/>
                </a:moveTo>
                <a:lnTo>
                  <a:pt x="288110" y="0"/>
                </a:lnTo>
                <a:lnTo>
                  <a:pt x="288110" y="288110"/>
                </a:lnTo>
                <a:lnTo>
                  <a:pt x="0" y="2881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627486" y="737820"/>
            <a:ext cx="8811360" cy="8811360"/>
          </a:xfrm>
          <a:custGeom>
            <a:avLst/>
            <a:gdLst/>
            <a:ahLst/>
            <a:cxnLst/>
            <a:rect r="r" b="b" t="t" l="l"/>
            <a:pathLst>
              <a:path h="8811360" w="8811360">
                <a:moveTo>
                  <a:pt x="0" y="0"/>
                </a:moveTo>
                <a:lnTo>
                  <a:pt x="8811360" y="0"/>
                </a:lnTo>
                <a:lnTo>
                  <a:pt x="8811360" y="8811360"/>
                </a:lnTo>
                <a:lnTo>
                  <a:pt x="0" y="88113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2181119" y="2184187"/>
            <a:ext cx="5918626" cy="5918626"/>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16413" t="-15748" r="-57317" b="0"/>
              </a:stretch>
            </a:blipFill>
            <a:ln w="85725" cap="sq">
              <a:gradFill>
                <a:gsLst>
                  <a:gs pos="0">
                    <a:srgbClr val="21BDC9">
                      <a:alpha val="100000"/>
                    </a:srgbClr>
                  </a:gs>
                  <a:gs pos="100000">
                    <a:srgbClr val="0B4A7A">
                      <a:alpha val="100000"/>
                    </a:srgbClr>
                  </a:gs>
                </a:gsLst>
                <a:lin ang="5400000"/>
              </a:gradFill>
              <a:prstDash val="solid"/>
              <a:miter/>
            </a:ln>
          </p:spPr>
        </p:sp>
      </p:grpSp>
      <p:grpSp>
        <p:nvGrpSpPr>
          <p:cNvPr name="Group 6" id="6"/>
          <p:cNvGrpSpPr/>
          <p:nvPr/>
        </p:nvGrpSpPr>
        <p:grpSpPr>
          <a:xfrm rot="0">
            <a:off x="15517713" y="0"/>
            <a:ext cx="1741587" cy="8380133"/>
            <a:chOff x="0" y="0"/>
            <a:chExt cx="458690" cy="2207113"/>
          </a:xfrm>
        </p:grpSpPr>
        <p:sp>
          <p:nvSpPr>
            <p:cNvPr name="Freeform 7" id="7"/>
            <p:cNvSpPr/>
            <p:nvPr/>
          </p:nvSpPr>
          <p:spPr>
            <a:xfrm flipH="false" flipV="false" rot="0">
              <a:off x="0" y="0"/>
              <a:ext cx="458690" cy="2207113"/>
            </a:xfrm>
            <a:custGeom>
              <a:avLst/>
              <a:gdLst/>
              <a:ahLst/>
              <a:cxnLst/>
              <a:rect r="r" b="b" t="t" l="l"/>
              <a:pathLst>
                <a:path h="2207113" w="458690">
                  <a:moveTo>
                    <a:pt x="0" y="0"/>
                  </a:moveTo>
                  <a:lnTo>
                    <a:pt x="458690" y="0"/>
                  </a:lnTo>
                  <a:lnTo>
                    <a:pt x="458690" y="2207113"/>
                  </a:lnTo>
                  <a:lnTo>
                    <a:pt x="0" y="2207113"/>
                  </a:lnTo>
                  <a:close/>
                </a:path>
              </a:pathLst>
            </a:custGeom>
            <a:gradFill rotWithShape="true">
              <a:gsLst>
                <a:gs pos="0">
                  <a:srgbClr val="185582">
                    <a:alpha val="100000"/>
                  </a:srgbClr>
                </a:gs>
                <a:gs pos="100000">
                  <a:srgbClr val="1EB9C9">
                    <a:alpha val="100000"/>
                  </a:srgbClr>
                </a:gs>
              </a:gsLst>
              <a:lin ang="5400000"/>
            </a:gradFill>
          </p:spPr>
        </p:sp>
        <p:sp>
          <p:nvSpPr>
            <p:cNvPr name="TextBox 8" id="8"/>
            <p:cNvSpPr txBox="true"/>
            <p:nvPr/>
          </p:nvSpPr>
          <p:spPr>
            <a:xfrm>
              <a:off x="0" y="-47625"/>
              <a:ext cx="458690" cy="2254738"/>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14596071" y="2397632"/>
            <a:ext cx="1792435" cy="179243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B4A7A"/>
            </a:solidFill>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2800"/>
                </a:lnSpc>
              </a:pPr>
            </a:p>
          </p:txBody>
        </p:sp>
      </p:grpSp>
      <p:sp>
        <p:nvSpPr>
          <p:cNvPr name="Freeform 12" id="12"/>
          <p:cNvSpPr/>
          <p:nvPr/>
        </p:nvSpPr>
        <p:spPr>
          <a:xfrm flipH="false" flipV="false" rot="0">
            <a:off x="15124546" y="2832281"/>
            <a:ext cx="805383" cy="885036"/>
          </a:xfrm>
          <a:custGeom>
            <a:avLst/>
            <a:gdLst/>
            <a:ahLst/>
            <a:cxnLst/>
            <a:rect r="r" b="b" t="t" l="l"/>
            <a:pathLst>
              <a:path h="885036" w="805383">
                <a:moveTo>
                  <a:pt x="0" y="0"/>
                </a:moveTo>
                <a:lnTo>
                  <a:pt x="805383" y="0"/>
                </a:lnTo>
                <a:lnTo>
                  <a:pt x="805383" y="885036"/>
                </a:lnTo>
                <a:lnTo>
                  <a:pt x="0" y="88503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3" id="13"/>
          <p:cNvSpPr/>
          <p:nvPr/>
        </p:nvSpPr>
        <p:spPr>
          <a:xfrm flipH="false" flipV="false" rot="0">
            <a:off x="6990978" y="9242132"/>
            <a:ext cx="1473660" cy="663022"/>
          </a:xfrm>
          <a:custGeom>
            <a:avLst/>
            <a:gdLst/>
            <a:ahLst/>
            <a:cxnLst/>
            <a:rect r="r" b="b" t="t" l="l"/>
            <a:pathLst>
              <a:path h="663022" w="1473660">
                <a:moveTo>
                  <a:pt x="0" y="0"/>
                </a:moveTo>
                <a:lnTo>
                  <a:pt x="1473659" y="0"/>
                </a:lnTo>
                <a:lnTo>
                  <a:pt x="1473659" y="663023"/>
                </a:lnTo>
                <a:lnTo>
                  <a:pt x="0" y="663023"/>
                </a:lnTo>
                <a:lnTo>
                  <a:pt x="0" y="0"/>
                </a:lnTo>
                <a:close/>
              </a:path>
            </a:pathLst>
          </a:custGeom>
          <a:blipFill>
            <a:blip r:embed="rId9">
              <a:extLst>
                <a:ext uri="{96DAC541-7B7A-43D3-8B79-37D633B846F1}">
                  <asvg:svgBlip xmlns:asvg="http://schemas.microsoft.com/office/drawing/2016/SVG/main" r:embed="rId10"/>
                </a:ext>
              </a:extLst>
            </a:blip>
            <a:stretch>
              <a:fillRect l="-33638" t="0" r="0" b="0"/>
            </a:stretch>
          </a:blipFill>
        </p:spPr>
      </p:sp>
      <p:sp>
        <p:nvSpPr>
          <p:cNvPr name="Freeform 14" id="14"/>
          <p:cNvSpPr/>
          <p:nvPr/>
        </p:nvSpPr>
        <p:spPr>
          <a:xfrm flipH="false" flipV="false" rot="0">
            <a:off x="14861751" y="5143500"/>
            <a:ext cx="1261076" cy="424562"/>
          </a:xfrm>
          <a:custGeom>
            <a:avLst/>
            <a:gdLst/>
            <a:ahLst/>
            <a:cxnLst/>
            <a:rect r="r" b="b" t="t" l="l"/>
            <a:pathLst>
              <a:path h="424562" w="1261076">
                <a:moveTo>
                  <a:pt x="0" y="0"/>
                </a:moveTo>
                <a:lnTo>
                  <a:pt x="1261076" y="0"/>
                </a:lnTo>
                <a:lnTo>
                  <a:pt x="1261076" y="424562"/>
                </a:lnTo>
                <a:lnTo>
                  <a:pt x="0" y="4245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AutoShape 15" id="15"/>
          <p:cNvSpPr/>
          <p:nvPr/>
        </p:nvSpPr>
        <p:spPr>
          <a:xfrm flipV="true">
            <a:off x="6584049" y="1784916"/>
            <a:ext cx="7460379" cy="0"/>
          </a:xfrm>
          <a:prstGeom prst="line">
            <a:avLst/>
          </a:prstGeom>
          <a:ln cap="flat" w="38100">
            <a:gradFill>
              <a:gsLst>
                <a:gs pos="0">
                  <a:srgbClr val="1EB9C9">
                    <a:alpha val="100000"/>
                  </a:srgbClr>
                </a:gs>
                <a:gs pos="100000">
                  <a:srgbClr val="185582">
                    <a:alpha val="100000"/>
                  </a:srgbClr>
                </a:gs>
              </a:gsLst>
              <a:lin ang="0"/>
            </a:gradFill>
            <a:prstDash val="solid"/>
            <a:headEnd type="none" len="sm" w="sm"/>
            <a:tailEnd type="none" len="sm" w="sm"/>
          </a:ln>
        </p:spPr>
      </p:sp>
      <p:sp>
        <p:nvSpPr>
          <p:cNvPr name="Freeform 16" id="16"/>
          <p:cNvSpPr/>
          <p:nvPr/>
        </p:nvSpPr>
        <p:spPr>
          <a:xfrm flipH="false" flipV="false" rot="0">
            <a:off x="6496048" y="917142"/>
            <a:ext cx="675045" cy="675045"/>
          </a:xfrm>
          <a:custGeom>
            <a:avLst/>
            <a:gdLst/>
            <a:ahLst/>
            <a:cxnLst/>
            <a:rect r="r" b="b" t="t" l="l"/>
            <a:pathLst>
              <a:path h="675045" w="675045">
                <a:moveTo>
                  <a:pt x="0" y="0"/>
                </a:moveTo>
                <a:lnTo>
                  <a:pt x="675045" y="0"/>
                </a:lnTo>
                <a:lnTo>
                  <a:pt x="675045" y="675045"/>
                </a:lnTo>
                <a:lnTo>
                  <a:pt x="0" y="675045"/>
                </a:lnTo>
                <a:lnTo>
                  <a:pt x="0" y="0"/>
                </a:lnTo>
                <a:close/>
              </a:path>
            </a:pathLst>
          </a:custGeom>
          <a:blipFill>
            <a:blip r:embed="rId11"/>
            <a:stretch>
              <a:fillRect l="0" t="0" r="0" b="0"/>
            </a:stretch>
          </a:blipFill>
        </p:spPr>
      </p:sp>
      <p:sp>
        <p:nvSpPr>
          <p:cNvPr name="TextBox 17" id="17"/>
          <p:cNvSpPr txBox="true"/>
          <p:nvPr/>
        </p:nvSpPr>
        <p:spPr>
          <a:xfrm rot="0">
            <a:off x="5872621" y="2309641"/>
            <a:ext cx="8277701" cy="3770376"/>
          </a:xfrm>
          <a:prstGeom prst="rect">
            <a:avLst/>
          </a:prstGeom>
        </p:spPr>
        <p:txBody>
          <a:bodyPr anchor="t" rtlCol="false" tIns="0" lIns="0" bIns="0" rIns="0">
            <a:spAutoFit/>
          </a:bodyPr>
          <a:lstStyle/>
          <a:p>
            <a:pPr algn="ctr">
              <a:lnSpc>
                <a:spcPts val="7497"/>
              </a:lnSpc>
            </a:pPr>
            <a:r>
              <a:rPr lang="en-US" sz="6300">
                <a:solidFill>
                  <a:srgbClr val="010C29"/>
                </a:solidFill>
                <a:latin typeface="League Spartan"/>
                <a:ea typeface="League Spartan"/>
                <a:cs typeface="League Spartan"/>
                <a:sym typeface="League Spartan"/>
              </a:rPr>
              <a:t>E&amp;I CONSTRUCTION MANAGEMENT</a:t>
            </a:r>
          </a:p>
          <a:p>
            <a:pPr algn="ctr">
              <a:lnSpc>
                <a:spcPts val="7497"/>
              </a:lnSpc>
            </a:pPr>
            <a:r>
              <a:rPr lang="en-US" sz="6300">
                <a:solidFill>
                  <a:srgbClr val="010C29"/>
                </a:solidFill>
                <a:latin typeface="League Spartan"/>
                <a:ea typeface="League Spartan"/>
                <a:cs typeface="League Spartan"/>
                <a:sym typeface="League Spartan"/>
              </a:rPr>
              <a:t>SOFTWARE</a:t>
            </a:r>
          </a:p>
        </p:txBody>
      </p:sp>
      <p:sp>
        <p:nvSpPr>
          <p:cNvPr name="TextBox 18" id="18"/>
          <p:cNvSpPr txBox="true"/>
          <p:nvPr/>
        </p:nvSpPr>
        <p:spPr>
          <a:xfrm rot="0">
            <a:off x="6910473" y="6308617"/>
            <a:ext cx="6201997" cy="1690369"/>
          </a:xfrm>
          <a:prstGeom prst="rect">
            <a:avLst/>
          </a:prstGeom>
        </p:spPr>
        <p:txBody>
          <a:bodyPr anchor="t" rtlCol="false" tIns="0" lIns="0" bIns="0" rIns="0">
            <a:spAutoFit/>
          </a:bodyPr>
          <a:lstStyle/>
          <a:p>
            <a:pPr algn="l">
              <a:lnSpc>
                <a:spcPts val="4480"/>
              </a:lnSpc>
            </a:pPr>
            <a:r>
              <a:rPr lang="en-US" sz="3200" b="true">
                <a:solidFill>
                  <a:srgbClr val="17647D"/>
                </a:solidFill>
                <a:latin typeface="Poppins Semi-Bold"/>
                <a:ea typeface="Poppins Semi-Bold"/>
                <a:cs typeface="Poppins Semi-Bold"/>
                <a:sym typeface="Poppins Semi-Bold"/>
              </a:rPr>
              <a:t>A Ce</a:t>
            </a:r>
            <a:r>
              <a:rPr lang="en-US" sz="3200" b="true">
                <a:solidFill>
                  <a:srgbClr val="17647D"/>
                </a:solidFill>
                <a:latin typeface="Poppins Semi-Bold"/>
                <a:ea typeface="Poppins Semi-Bold"/>
                <a:cs typeface="Poppins Semi-Bold"/>
                <a:sym typeface="Poppins Semi-Bold"/>
              </a:rPr>
              <a:t>ntralized Site Engineering Platform for Construction &amp; Maintenance Projects</a:t>
            </a:r>
          </a:p>
        </p:txBody>
      </p:sp>
      <p:sp>
        <p:nvSpPr>
          <p:cNvPr name="TextBox 19" id="19"/>
          <p:cNvSpPr txBox="true"/>
          <p:nvPr/>
        </p:nvSpPr>
        <p:spPr>
          <a:xfrm rot="0">
            <a:off x="14044428" y="8909052"/>
            <a:ext cx="3353138" cy="349248"/>
          </a:xfrm>
          <a:prstGeom prst="rect">
            <a:avLst/>
          </a:prstGeom>
        </p:spPr>
        <p:txBody>
          <a:bodyPr anchor="t" rtlCol="false" tIns="0" lIns="0" bIns="0" rIns="0">
            <a:spAutoFit/>
          </a:bodyPr>
          <a:lstStyle/>
          <a:p>
            <a:pPr algn="r">
              <a:lnSpc>
                <a:spcPts val="2800"/>
              </a:lnSpc>
            </a:pPr>
            <a:r>
              <a:rPr lang="en-US" sz="2000" b="true">
                <a:solidFill>
                  <a:srgbClr val="010C29"/>
                </a:solidFill>
                <a:latin typeface="Inter Medium"/>
                <a:ea typeface="Inter Medium"/>
                <a:cs typeface="Inter Medium"/>
                <a:sym typeface="Inter Medium"/>
              </a:rPr>
              <a:t>https://noorenergy-iq.com</a:t>
            </a:r>
          </a:p>
        </p:txBody>
      </p:sp>
      <p:sp>
        <p:nvSpPr>
          <p:cNvPr name="TextBox 20" id="20"/>
          <p:cNvSpPr txBox="true"/>
          <p:nvPr/>
        </p:nvSpPr>
        <p:spPr>
          <a:xfrm rot="0">
            <a:off x="7153448" y="1126943"/>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grpSp>
        <p:nvGrpSpPr>
          <p:cNvPr name="Group 2" id="2"/>
          <p:cNvGrpSpPr/>
          <p:nvPr/>
        </p:nvGrpSpPr>
        <p:grpSpPr>
          <a:xfrm rot="0">
            <a:off x="13464663" y="-244419"/>
            <a:ext cx="4912283" cy="10725624"/>
            <a:chOff x="0" y="0"/>
            <a:chExt cx="812800" cy="1774692"/>
          </a:xfrm>
        </p:grpSpPr>
        <p:sp>
          <p:nvSpPr>
            <p:cNvPr name="Freeform 3" id="3"/>
            <p:cNvSpPr/>
            <p:nvPr/>
          </p:nvSpPr>
          <p:spPr>
            <a:xfrm flipH="false" flipV="false" rot="0">
              <a:off x="0" y="0"/>
              <a:ext cx="812800" cy="1774692"/>
            </a:xfrm>
            <a:custGeom>
              <a:avLst/>
              <a:gdLst/>
              <a:ahLst/>
              <a:cxnLst/>
              <a:rect r="r" b="b" t="t" l="l"/>
              <a:pathLst>
                <a:path h="1774692" w="812800">
                  <a:moveTo>
                    <a:pt x="0" y="0"/>
                  </a:moveTo>
                  <a:lnTo>
                    <a:pt x="812800" y="0"/>
                  </a:lnTo>
                  <a:lnTo>
                    <a:pt x="812800" y="1774692"/>
                  </a:lnTo>
                  <a:lnTo>
                    <a:pt x="0" y="1774692"/>
                  </a:lnTo>
                  <a:close/>
                </a:path>
              </a:pathLst>
            </a:custGeom>
            <a:blipFill>
              <a:blip r:embed="rId2"/>
              <a:stretch>
                <a:fillRect l="-135854" t="-1212" r="-54445" b="0"/>
              </a:stretch>
            </a:blipFill>
            <a:ln w="85725" cap="sq">
              <a:gradFill>
                <a:gsLst>
                  <a:gs pos="0">
                    <a:srgbClr val="21BDC9">
                      <a:alpha val="100000"/>
                    </a:srgbClr>
                  </a:gs>
                  <a:gs pos="100000">
                    <a:srgbClr val="0B4A7A">
                      <a:alpha val="100000"/>
                    </a:srgbClr>
                  </a:gs>
                </a:gsLst>
                <a:lin ang="5400000"/>
              </a:gradFill>
              <a:prstDash val="solid"/>
              <a:miter/>
            </a:ln>
          </p:spPr>
        </p:sp>
      </p:grpSp>
      <p:grpSp>
        <p:nvGrpSpPr>
          <p:cNvPr name="Group 4" id="4"/>
          <p:cNvGrpSpPr/>
          <p:nvPr/>
        </p:nvGrpSpPr>
        <p:grpSpPr>
          <a:xfrm rot="5400000">
            <a:off x="5015293" y="4353569"/>
            <a:ext cx="991305" cy="8964490"/>
            <a:chOff x="0" y="0"/>
            <a:chExt cx="261084" cy="2361018"/>
          </a:xfrm>
        </p:grpSpPr>
        <p:sp>
          <p:nvSpPr>
            <p:cNvPr name="Freeform 5" id="5"/>
            <p:cNvSpPr/>
            <p:nvPr/>
          </p:nvSpPr>
          <p:spPr>
            <a:xfrm flipH="false" flipV="false" rot="0">
              <a:off x="0" y="0"/>
              <a:ext cx="261084" cy="2361018"/>
            </a:xfrm>
            <a:custGeom>
              <a:avLst/>
              <a:gdLst/>
              <a:ahLst/>
              <a:cxnLst/>
              <a:rect r="r" b="b" t="t" l="l"/>
              <a:pathLst>
                <a:path h="2361018" w="261084">
                  <a:moveTo>
                    <a:pt x="0" y="0"/>
                  </a:moveTo>
                  <a:lnTo>
                    <a:pt x="261084" y="0"/>
                  </a:lnTo>
                  <a:lnTo>
                    <a:pt x="261084" y="2361018"/>
                  </a:lnTo>
                  <a:lnTo>
                    <a:pt x="0" y="2361018"/>
                  </a:lnTo>
                  <a:close/>
                </a:path>
              </a:pathLst>
            </a:custGeom>
            <a:gradFill rotWithShape="true">
              <a:gsLst>
                <a:gs pos="0">
                  <a:srgbClr val="185582">
                    <a:alpha val="100000"/>
                  </a:srgbClr>
                </a:gs>
                <a:gs pos="100000">
                  <a:srgbClr val="1EB9C9">
                    <a:alpha val="100000"/>
                  </a:srgbClr>
                </a:gs>
              </a:gsLst>
              <a:lin ang="5400000"/>
            </a:gradFill>
          </p:spPr>
        </p:sp>
        <p:sp>
          <p:nvSpPr>
            <p:cNvPr name="TextBox 6" id="6"/>
            <p:cNvSpPr txBox="true"/>
            <p:nvPr/>
          </p:nvSpPr>
          <p:spPr>
            <a:xfrm>
              <a:off x="0" y="-47625"/>
              <a:ext cx="261084" cy="2408643"/>
            </a:xfrm>
            <a:prstGeom prst="rect">
              <a:avLst/>
            </a:prstGeom>
          </p:spPr>
          <p:txBody>
            <a:bodyPr anchor="ctr" rtlCol="false" tIns="50800" lIns="50800" bIns="50800" rIns="50800"/>
            <a:lstStyle/>
            <a:p>
              <a:pPr algn="ctr">
                <a:lnSpc>
                  <a:spcPts val="2800"/>
                </a:lnSpc>
              </a:pPr>
            </a:p>
          </p:txBody>
        </p:sp>
      </p:grpSp>
      <p:sp>
        <p:nvSpPr>
          <p:cNvPr name="TextBox 7" id="7"/>
          <p:cNvSpPr txBox="true"/>
          <p:nvPr/>
        </p:nvSpPr>
        <p:spPr>
          <a:xfrm rot="0">
            <a:off x="1028700" y="2693944"/>
            <a:ext cx="8977069" cy="1210376"/>
          </a:xfrm>
          <a:prstGeom prst="rect">
            <a:avLst/>
          </a:prstGeom>
        </p:spPr>
        <p:txBody>
          <a:bodyPr anchor="t" rtlCol="false" tIns="0" lIns="0" bIns="0" rIns="0">
            <a:spAutoFit/>
          </a:bodyPr>
          <a:lstStyle/>
          <a:p>
            <a:pPr algn="l">
              <a:lnSpc>
                <a:spcPts val="9519"/>
              </a:lnSpc>
            </a:pPr>
            <a:r>
              <a:rPr lang="en-US" sz="7999">
                <a:solidFill>
                  <a:srgbClr val="010C29"/>
                </a:solidFill>
                <a:latin typeface="League Spartan"/>
                <a:ea typeface="League Spartan"/>
                <a:cs typeface="League Spartan"/>
                <a:sym typeface="League Spartan"/>
              </a:rPr>
              <a:t>IN</a:t>
            </a:r>
            <a:r>
              <a:rPr lang="en-US" sz="7999">
                <a:solidFill>
                  <a:srgbClr val="010C29"/>
                </a:solidFill>
                <a:latin typeface="League Spartan"/>
                <a:ea typeface="League Spartan"/>
                <a:cs typeface="League Spartan"/>
                <a:sym typeface="League Spartan"/>
              </a:rPr>
              <a:t>TRODUCTION</a:t>
            </a:r>
          </a:p>
        </p:txBody>
      </p:sp>
      <p:sp>
        <p:nvSpPr>
          <p:cNvPr name="TextBox 8" id="8"/>
          <p:cNvSpPr txBox="true"/>
          <p:nvPr/>
        </p:nvSpPr>
        <p:spPr>
          <a:xfrm rot="0">
            <a:off x="1028700" y="3917388"/>
            <a:ext cx="11234704" cy="4365623"/>
          </a:xfrm>
          <a:prstGeom prst="rect">
            <a:avLst/>
          </a:prstGeom>
        </p:spPr>
        <p:txBody>
          <a:bodyPr anchor="t" rtlCol="false" tIns="0" lIns="0" bIns="0" rIns="0">
            <a:spAutoFit/>
          </a:bodyPr>
          <a:lstStyle/>
          <a:p>
            <a:pPr algn="just">
              <a:lnSpc>
                <a:spcPts val="3500"/>
              </a:lnSpc>
            </a:pPr>
            <a:r>
              <a:rPr lang="en-US" sz="2500" b="true">
                <a:solidFill>
                  <a:srgbClr val="3A6978"/>
                </a:solidFill>
                <a:latin typeface="Inter Bold"/>
                <a:ea typeface="Inter Bold"/>
                <a:cs typeface="Inter Bold"/>
                <a:sym typeface="Inter Bold"/>
              </a:rPr>
              <a:t>C</a:t>
            </a:r>
            <a:r>
              <a:rPr lang="en-US" b="true" sz="2500">
                <a:solidFill>
                  <a:srgbClr val="3A6978"/>
                </a:solidFill>
                <a:latin typeface="Inter Bold"/>
                <a:ea typeface="Inter Bold"/>
                <a:cs typeface="Inter Bold"/>
                <a:sym typeface="Inter Bold"/>
              </a:rPr>
              <a:t>onstruction-site engineers depend on many project documents: instrument indexes, cable schedules, wiring diagrams, loop drawings, cabinet layouts, I/O lists, datasheets, and installation details.</a:t>
            </a:r>
          </a:p>
          <a:p>
            <a:pPr algn="just">
              <a:lnSpc>
                <a:spcPts val="3500"/>
              </a:lnSpc>
            </a:pPr>
            <a:r>
              <a:rPr lang="en-US" b="true" sz="2500">
                <a:solidFill>
                  <a:srgbClr val="3A6978"/>
                </a:solidFill>
                <a:latin typeface="Inter Bold"/>
                <a:ea typeface="Inter Bold"/>
                <a:cs typeface="Inter Bold"/>
                <a:sym typeface="Inter Bold"/>
              </a:rPr>
              <a:t>Finding one instrument or cable path can require opening several PDFs and manually cross-checking information. This wastes engineering time, increases dependency on experienced staff, and creates risk of installation mistakes.</a:t>
            </a:r>
          </a:p>
          <a:p>
            <a:pPr algn="just">
              <a:lnSpc>
                <a:spcPts val="3500"/>
              </a:lnSpc>
            </a:pPr>
            <a:r>
              <a:rPr lang="en-US" b="true" sz="2500">
                <a:solidFill>
                  <a:srgbClr val="3A6978"/>
                </a:solidFill>
                <a:latin typeface="Inter Bold"/>
                <a:ea typeface="Inter Bold"/>
                <a:cs typeface="Inter Bold"/>
                <a:sym typeface="Inter Bold"/>
              </a:rPr>
              <a:t>E&amp;I Construction Management solves this by giving engineers one dedicated search engine to access dynamic project data.</a:t>
            </a:r>
          </a:p>
          <a:p>
            <a:pPr algn="just">
              <a:lnSpc>
                <a:spcPts val="3500"/>
              </a:lnSpc>
            </a:pPr>
          </a:p>
        </p:txBody>
      </p:sp>
      <p:sp>
        <p:nvSpPr>
          <p:cNvPr name="Freeform 9" id="9"/>
          <p:cNvSpPr/>
          <p:nvPr/>
        </p:nvSpPr>
        <p:spPr>
          <a:xfrm flipH="false" flipV="false" rot="0">
            <a:off x="10309270" y="1847523"/>
            <a:ext cx="1954133" cy="657892"/>
          </a:xfrm>
          <a:custGeom>
            <a:avLst/>
            <a:gdLst/>
            <a:ahLst/>
            <a:cxnLst/>
            <a:rect r="r" b="b" t="t" l="l"/>
            <a:pathLst>
              <a:path h="657892" w="1954133">
                <a:moveTo>
                  <a:pt x="0" y="0"/>
                </a:moveTo>
                <a:lnTo>
                  <a:pt x="1954134" y="0"/>
                </a:lnTo>
                <a:lnTo>
                  <a:pt x="1954134" y="657892"/>
                </a:lnTo>
                <a:lnTo>
                  <a:pt x="0" y="65789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884957" y="917142"/>
            <a:ext cx="675045" cy="675045"/>
          </a:xfrm>
          <a:custGeom>
            <a:avLst/>
            <a:gdLst/>
            <a:ahLst/>
            <a:cxnLst/>
            <a:rect r="r" b="b" t="t" l="l"/>
            <a:pathLst>
              <a:path h="675045" w="675045">
                <a:moveTo>
                  <a:pt x="0" y="0"/>
                </a:moveTo>
                <a:lnTo>
                  <a:pt x="675045" y="0"/>
                </a:lnTo>
                <a:lnTo>
                  <a:pt x="675045" y="675045"/>
                </a:lnTo>
                <a:lnTo>
                  <a:pt x="0" y="675045"/>
                </a:lnTo>
                <a:lnTo>
                  <a:pt x="0" y="0"/>
                </a:lnTo>
                <a:close/>
              </a:path>
            </a:pathLst>
          </a:custGeom>
          <a:blipFill>
            <a:blip r:embed="rId5"/>
            <a:stretch>
              <a:fillRect l="0" t="0" r="0" b="0"/>
            </a:stretch>
          </a:blipFill>
        </p:spPr>
      </p:sp>
      <p:sp>
        <p:nvSpPr>
          <p:cNvPr name="TextBox 11" id="11"/>
          <p:cNvSpPr txBox="true"/>
          <p:nvPr/>
        </p:nvSpPr>
        <p:spPr>
          <a:xfrm rot="0">
            <a:off x="1542357" y="1126943"/>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Freeform 2" id="2"/>
          <p:cNvSpPr/>
          <p:nvPr/>
        </p:nvSpPr>
        <p:spPr>
          <a:xfrm flipH="false" flipV="false" rot="715060">
            <a:off x="1028700" y="5355559"/>
            <a:ext cx="7805483" cy="7805483"/>
          </a:xfrm>
          <a:custGeom>
            <a:avLst/>
            <a:gdLst/>
            <a:ahLst/>
            <a:cxnLst/>
            <a:rect r="r" b="b" t="t" l="l"/>
            <a:pathLst>
              <a:path h="7805483" w="7805483">
                <a:moveTo>
                  <a:pt x="0" y="0"/>
                </a:moveTo>
                <a:lnTo>
                  <a:pt x="7805483" y="0"/>
                </a:lnTo>
                <a:lnTo>
                  <a:pt x="7805483" y="7805482"/>
                </a:lnTo>
                <a:lnTo>
                  <a:pt x="0" y="780548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8700" y="2901949"/>
            <a:ext cx="4493910" cy="6356351"/>
            <a:chOff x="0" y="0"/>
            <a:chExt cx="803966" cy="1137159"/>
          </a:xfrm>
        </p:grpSpPr>
        <p:sp>
          <p:nvSpPr>
            <p:cNvPr name="Freeform 4" id="4"/>
            <p:cNvSpPr/>
            <p:nvPr/>
          </p:nvSpPr>
          <p:spPr>
            <a:xfrm flipH="false" flipV="false" rot="0">
              <a:off x="0" y="0"/>
              <a:ext cx="803966" cy="1137159"/>
            </a:xfrm>
            <a:custGeom>
              <a:avLst/>
              <a:gdLst/>
              <a:ahLst/>
              <a:cxnLst/>
              <a:rect r="r" b="b" t="t" l="l"/>
              <a:pathLst>
                <a:path h="1137159" w="803966">
                  <a:moveTo>
                    <a:pt x="0" y="0"/>
                  </a:moveTo>
                  <a:lnTo>
                    <a:pt x="803966" y="0"/>
                  </a:lnTo>
                  <a:lnTo>
                    <a:pt x="803966" y="1137159"/>
                  </a:lnTo>
                  <a:lnTo>
                    <a:pt x="0" y="1137159"/>
                  </a:lnTo>
                  <a:close/>
                </a:path>
              </a:pathLst>
            </a:custGeom>
            <a:blipFill>
              <a:blip r:embed="rId4"/>
              <a:stretch>
                <a:fillRect l="0" t="0" r="-99435" b="-5750"/>
              </a:stretch>
            </a:blipFill>
            <a:ln w="85725" cap="sq">
              <a:gradFill>
                <a:gsLst>
                  <a:gs pos="0">
                    <a:srgbClr val="21BDC9">
                      <a:alpha val="100000"/>
                    </a:srgbClr>
                  </a:gs>
                  <a:gs pos="100000">
                    <a:srgbClr val="0B4A7A">
                      <a:alpha val="100000"/>
                    </a:srgbClr>
                  </a:gs>
                </a:gsLst>
                <a:lin ang="5400000"/>
              </a:gradFill>
              <a:prstDash val="solid"/>
              <a:miter/>
            </a:ln>
          </p:spPr>
        </p:sp>
      </p:grpSp>
      <p:grpSp>
        <p:nvGrpSpPr>
          <p:cNvPr name="Group 5" id="5"/>
          <p:cNvGrpSpPr/>
          <p:nvPr/>
        </p:nvGrpSpPr>
        <p:grpSpPr>
          <a:xfrm rot="-10800000">
            <a:off x="8826152" y="5335938"/>
            <a:ext cx="9162996" cy="4873695"/>
            <a:chOff x="0" y="0"/>
            <a:chExt cx="2413299" cy="1283607"/>
          </a:xfrm>
        </p:grpSpPr>
        <p:sp>
          <p:nvSpPr>
            <p:cNvPr name="Freeform 6" id="6"/>
            <p:cNvSpPr/>
            <p:nvPr/>
          </p:nvSpPr>
          <p:spPr>
            <a:xfrm flipH="false" flipV="false" rot="0">
              <a:off x="0" y="0"/>
              <a:ext cx="2413299" cy="1283607"/>
            </a:xfrm>
            <a:custGeom>
              <a:avLst/>
              <a:gdLst/>
              <a:ahLst/>
              <a:cxnLst/>
              <a:rect r="r" b="b" t="t" l="l"/>
              <a:pathLst>
                <a:path h="1283607" w="2413299">
                  <a:moveTo>
                    <a:pt x="0" y="0"/>
                  </a:moveTo>
                  <a:lnTo>
                    <a:pt x="2413299" y="0"/>
                  </a:lnTo>
                  <a:lnTo>
                    <a:pt x="2413299" y="1283607"/>
                  </a:lnTo>
                  <a:lnTo>
                    <a:pt x="0" y="1283607"/>
                  </a:lnTo>
                  <a:close/>
                </a:path>
              </a:pathLst>
            </a:custGeom>
            <a:gradFill rotWithShape="true">
              <a:gsLst>
                <a:gs pos="0">
                  <a:srgbClr val="1EB9C9">
                    <a:alpha val="100000"/>
                  </a:srgbClr>
                </a:gs>
                <a:gs pos="100000">
                  <a:srgbClr val="185582">
                    <a:alpha val="100000"/>
                  </a:srgbClr>
                </a:gs>
              </a:gsLst>
              <a:lin ang="0"/>
            </a:gradFill>
          </p:spPr>
        </p:sp>
        <p:sp>
          <p:nvSpPr>
            <p:cNvPr name="TextBox 7" id="7"/>
            <p:cNvSpPr txBox="true"/>
            <p:nvPr/>
          </p:nvSpPr>
          <p:spPr>
            <a:xfrm>
              <a:off x="0" y="-47625"/>
              <a:ext cx="2413299" cy="1331232"/>
            </a:xfrm>
            <a:prstGeom prst="rect">
              <a:avLst/>
            </a:prstGeom>
          </p:spPr>
          <p:txBody>
            <a:bodyPr anchor="ctr" rtlCol="false" tIns="50800" lIns="50800" bIns="50800" rIns="50800"/>
            <a:lstStyle/>
            <a:p>
              <a:pPr algn="ctr">
                <a:lnSpc>
                  <a:spcPts val="2800"/>
                </a:lnSpc>
              </a:pPr>
            </a:p>
          </p:txBody>
        </p:sp>
      </p:grpSp>
      <p:sp>
        <p:nvSpPr>
          <p:cNvPr name="Freeform 8" id="8"/>
          <p:cNvSpPr/>
          <p:nvPr/>
        </p:nvSpPr>
        <p:spPr>
          <a:xfrm flipH="false" flipV="false" rot="0">
            <a:off x="9360404" y="5884529"/>
            <a:ext cx="391192" cy="391192"/>
          </a:xfrm>
          <a:custGeom>
            <a:avLst/>
            <a:gdLst/>
            <a:ahLst/>
            <a:cxnLst/>
            <a:rect r="r" b="b" t="t" l="l"/>
            <a:pathLst>
              <a:path h="391192" w="391192">
                <a:moveTo>
                  <a:pt x="0" y="0"/>
                </a:moveTo>
                <a:lnTo>
                  <a:pt x="391192" y="0"/>
                </a:lnTo>
                <a:lnTo>
                  <a:pt x="391192" y="391191"/>
                </a:lnTo>
                <a:lnTo>
                  <a:pt x="0" y="39119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9360404" y="7381594"/>
            <a:ext cx="391192" cy="391192"/>
          </a:xfrm>
          <a:custGeom>
            <a:avLst/>
            <a:gdLst/>
            <a:ahLst/>
            <a:cxnLst/>
            <a:rect r="r" b="b" t="t" l="l"/>
            <a:pathLst>
              <a:path h="391192" w="391192">
                <a:moveTo>
                  <a:pt x="0" y="0"/>
                </a:moveTo>
                <a:lnTo>
                  <a:pt x="391192" y="0"/>
                </a:lnTo>
                <a:lnTo>
                  <a:pt x="391192" y="391191"/>
                </a:lnTo>
                <a:lnTo>
                  <a:pt x="0" y="39119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9360404" y="8877685"/>
            <a:ext cx="391192" cy="391192"/>
          </a:xfrm>
          <a:custGeom>
            <a:avLst/>
            <a:gdLst/>
            <a:ahLst/>
            <a:cxnLst/>
            <a:rect r="r" b="b" t="t" l="l"/>
            <a:pathLst>
              <a:path h="391192" w="391192">
                <a:moveTo>
                  <a:pt x="0" y="0"/>
                </a:moveTo>
                <a:lnTo>
                  <a:pt x="391192" y="0"/>
                </a:lnTo>
                <a:lnTo>
                  <a:pt x="391192" y="391192"/>
                </a:lnTo>
                <a:lnTo>
                  <a:pt x="0" y="39119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6066281" y="2901949"/>
            <a:ext cx="1633105" cy="549812"/>
          </a:xfrm>
          <a:custGeom>
            <a:avLst/>
            <a:gdLst/>
            <a:ahLst/>
            <a:cxnLst/>
            <a:rect r="r" b="b" t="t" l="l"/>
            <a:pathLst>
              <a:path h="549812" w="1633105">
                <a:moveTo>
                  <a:pt x="0" y="0"/>
                </a:moveTo>
                <a:lnTo>
                  <a:pt x="1633105" y="0"/>
                </a:lnTo>
                <a:lnTo>
                  <a:pt x="1633105" y="549812"/>
                </a:lnTo>
                <a:lnTo>
                  <a:pt x="0" y="5498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2" id="12"/>
          <p:cNvSpPr txBox="true"/>
          <p:nvPr/>
        </p:nvSpPr>
        <p:spPr>
          <a:xfrm rot="0">
            <a:off x="8826152" y="1883409"/>
            <a:ext cx="8959367" cy="1269365"/>
          </a:xfrm>
          <a:prstGeom prst="rect">
            <a:avLst/>
          </a:prstGeom>
        </p:spPr>
        <p:txBody>
          <a:bodyPr anchor="t" rtlCol="false" tIns="0" lIns="0" bIns="0" rIns="0">
            <a:spAutoFit/>
          </a:bodyPr>
          <a:lstStyle/>
          <a:p>
            <a:pPr algn="ctr" marL="0" indent="0" lvl="0">
              <a:lnSpc>
                <a:spcPts val="5079"/>
              </a:lnSpc>
              <a:spcBef>
                <a:spcPct val="0"/>
              </a:spcBef>
            </a:pPr>
            <a:r>
              <a:rPr lang="en-US" sz="3999">
                <a:solidFill>
                  <a:srgbClr val="010C29"/>
                </a:solidFill>
                <a:latin typeface="League Spartan"/>
                <a:ea typeface="League Spartan"/>
                <a:cs typeface="League Spartan"/>
                <a:sym typeface="League Spartan"/>
              </a:rPr>
              <a:t>WHAT</a:t>
            </a:r>
            <a:r>
              <a:rPr lang="en-US" b="true" sz="3999" strike="noStrike" u="none">
                <a:solidFill>
                  <a:srgbClr val="010C29"/>
                </a:solidFill>
                <a:latin typeface="League Spartan"/>
                <a:ea typeface="League Spartan"/>
                <a:cs typeface="League Spartan"/>
                <a:sym typeface="League Spartan"/>
              </a:rPr>
              <a:t> OUR SOFTWARE AIMS TO FIX?</a:t>
            </a:r>
          </a:p>
        </p:txBody>
      </p:sp>
      <p:sp>
        <p:nvSpPr>
          <p:cNvPr name="TextBox 13" id="13"/>
          <p:cNvSpPr txBox="true"/>
          <p:nvPr/>
        </p:nvSpPr>
        <p:spPr>
          <a:xfrm rot="0">
            <a:off x="9144000" y="3101375"/>
            <a:ext cx="8704974" cy="1663063"/>
          </a:xfrm>
          <a:prstGeom prst="rect">
            <a:avLst/>
          </a:prstGeom>
        </p:spPr>
        <p:txBody>
          <a:bodyPr anchor="t" rtlCol="false" tIns="0" lIns="0" bIns="0" rIns="0">
            <a:spAutoFit/>
          </a:bodyPr>
          <a:lstStyle/>
          <a:p>
            <a:pPr algn="just">
              <a:lnSpc>
                <a:spcPts val="3360"/>
              </a:lnSpc>
            </a:pPr>
            <a:r>
              <a:rPr lang="en-US" sz="2400" b="true">
                <a:solidFill>
                  <a:srgbClr val="3A6978"/>
                </a:solidFill>
                <a:latin typeface="Inter Semi-Bold"/>
                <a:ea typeface="Inter Semi-Bold"/>
                <a:cs typeface="Inter Semi-Bold"/>
                <a:sym typeface="Inter Semi-Bold"/>
              </a:rPr>
              <a:t>M</a:t>
            </a:r>
            <a:r>
              <a:rPr lang="en-US" b="true" sz="2400">
                <a:solidFill>
                  <a:srgbClr val="3A6978"/>
                </a:solidFill>
                <a:latin typeface="Inter Semi-Bold"/>
                <a:ea typeface="Inter Semi-Bold"/>
                <a:cs typeface="Inter Semi-Bold"/>
                <a:sym typeface="Inter Semi-Bold"/>
              </a:rPr>
              <a:t>ost companies already have the required project data, but it is locked inside static documents. The problem is not the lack of information, it is the lack of fast, connected, site ready access.</a:t>
            </a:r>
          </a:p>
        </p:txBody>
      </p:sp>
      <p:sp>
        <p:nvSpPr>
          <p:cNvPr name="TextBox 14" id="14"/>
          <p:cNvSpPr txBox="true"/>
          <p:nvPr/>
        </p:nvSpPr>
        <p:spPr>
          <a:xfrm rot="0">
            <a:off x="10154356" y="6473948"/>
            <a:ext cx="7703300" cy="356233"/>
          </a:xfrm>
          <a:prstGeom prst="rect">
            <a:avLst/>
          </a:prstGeom>
        </p:spPr>
        <p:txBody>
          <a:bodyPr anchor="t" rtlCol="false" tIns="0" lIns="0" bIns="0" rIns="0">
            <a:spAutoFit/>
          </a:bodyPr>
          <a:lstStyle/>
          <a:p>
            <a:pPr algn="just">
              <a:lnSpc>
                <a:spcPts val="2940"/>
              </a:lnSpc>
            </a:pPr>
            <a:r>
              <a:rPr lang="en-US" sz="2100">
                <a:solidFill>
                  <a:srgbClr val="FFFFFF"/>
                </a:solidFill>
                <a:latin typeface="Inter"/>
                <a:ea typeface="Inter"/>
                <a:cs typeface="Inter"/>
                <a:sym typeface="Inter"/>
              </a:rPr>
              <a:t>Data is spread across PDFs, drawings, and schedules.</a:t>
            </a:r>
          </a:p>
        </p:txBody>
      </p:sp>
      <p:sp>
        <p:nvSpPr>
          <p:cNvPr name="TextBox 15" id="15"/>
          <p:cNvSpPr txBox="true"/>
          <p:nvPr/>
        </p:nvSpPr>
        <p:spPr>
          <a:xfrm rot="0">
            <a:off x="10154356" y="7879297"/>
            <a:ext cx="7703300" cy="356233"/>
          </a:xfrm>
          <a:prstGeom prst="rect">
            <a:avLst/>
          </a:prstGeom>
        </p:spPr>
        <p:txBody>
          <a:bodyPr anchor="t" rtlCol="false" tIns="0" lIns="0" bIns="0" rIns="0">
            <a:spAutoFit/>
          </a:bodyPr>
          <a:lstStyle/>
          <a:p>
            <a:pPr algn="just">
              <a:lnSpc>
                <a:spcPts val="2940"/>
              </a:lnSpc>
            </a:pPr>
            <a:r>
              <a:rPr lang="en-US" sz="2100">
                <a:solidFill>
                  <a:srgbClr val="FFFFFF"/>
                </a:solidFill>
                <a:latin typeface="Inter"/>
                <a:ea typeface="Inter"/>
                <a:cs typeface="Inter"/>
                <a:sym typeface="Inter"/>
              </a:rPr>
              <a:t>Engineers repeatedly verify the same information.</a:t>
            </a:r>
          </a:p>
        </p:txBody>
      </p:sp>
      <p:sp>
        <p:nvSpPr>
          <p:cNvPr name="TextBox 16" id="16"/>
          <p:cNvSpPr txBox="true"/>
          <p:nvPr/>
        </p:nvSpPr>
        <p:spPr>
          <a:xfrm rot="0">
            <a:off x="10154356" y="9421189"/>
            <a:ext cx="7703300" cy="356233"/>
          </a:xfrm>
          <a:prstGeom prst="rect">
            <a:avLst/>
          </a:prstGeom>
        </p:spPr>
        <p:txBody>
          <a:bodyPr anchor="t" rtlCol="false" tIns="0" lIns="0" bIns="0" rIns="0">
            <a:spAutoFit/>
          </a:bodyPr>
          <a:lstStyle/>
          <a:p>
            <a:pPr algn="just">
              <a:lnSpc>
                <a:spcPts val="2940"/>
              </a:lnSpc>
            </a:pPr>
            <a:r>
              <a:rPr lang="en-US" sz="2100">
                <a:solidFill>
                  <a:srgbClr val="FFFFFF"/>
                </a:solidFill>
                <a:latin typeface="Inter"/>
                <a:ea typeface="Inter"/>
                <a:cs typeface="Inter"/>
                <a:sym typeface="Inter"/>
              </a:rPr>
              <a:t>Progress is often tracked separately from engineering data.</a:t>
            </a:r>
          </a:p>
        </p:txBody>
      </p:sp>
      <p:sp>
        <p:nvSpPr>
          <p:cNvPr name="TextBox 17" id="17"/>
          <p:cNvSpPr txBox="true"/>
          <p:nvPr/>
        </p:nvSpPr>
        <p:spPr>
          <a:xfrm rot="0">
            <a:off x="9977906" y="5824806"/>
            <a:ext cx="6892248" cy="450848"/>
          </a:xfrm>
          <a:prstGeom prst="rect">
            <a:avLst/>
          </a:prstGeom>
        </p:spPr>
        <p:txBody>
          <a:bodyPr anchor="t" rtlCol="false" tIns="0" lIns="0" bIns="0" rIns="0">
            <a:spAutoFit/>
          </a:bodyPr>
          <a:lstStyle/>
          <a:p>
            <a:pPr algn="l">
              <a:lnSpc>
                <a:spcPts val="3500"/>
              </a:lnSpc>
            </a:pPr>
            <a:r>
              <a:rPr lang="en-US" sz="2500" b="true">
                <a:solidFill>
                  <a:srgbClr val="FFFFFF"/>
                </a:solidFill>
                <a:latin typeface="Poppins Semi-Bold"/>
                <a:ea typeface="Poppins Semi-Bold"/>
                <a:cs typeface="Poppins Semi-Bold"/>
                <a:sym typeface="Poppins Semi-Bold"/>
              </a:rPr>
              <a:t>thousends of </a:t>
            </a:r>
            <a:r>
              <a:rPr lang="en-US" sz="2500" b="true">
                <a:solidFill>
                  <a:srgbClr val="FFFFFF"/>
                </a:solidFill>
                <a:latin typeface="Poppins Semi-Bold"/>
                <a:ea typeface="Poppins Semi-Bold"/>
                <a:cs typeface="Poppins Semi-Bold"/>
                <a:sym typeface="Poppins Semi-Bold"/>
              </a:rPr>
              <a:t>Engineering Documents</a:t>
            </a:r>
          </a:p>
        </p:txBody>
      </p:sp>
      <p:sp>
        <p:nvSpPr>
          <p:cNvPr name="TextBox 18" id="18"/>
          <p:cNvSpPr txBox="true"/>
          <p:nvPr/>
        </p:nvSpPr>
        <p:spPr>
          <a:xfrm rot="0">
            <a:off x="9977906" y="7321871"/>
            <a:ext cx="4845422" cy="450848"/>
          </a:xfrm>
          <a:prstGeom prst="rect">
            <a:avLst/>
          </a:prstGeom>
        </p:spPr>
        <p:txBody>
          <a:bodyPr anchor="t" rtlCol="false" tIns="0" lIns="0" bIns="0" rIns="0">
            <a:spAutoFit/>
          </a:bodyPr>
          <a:lstStyle/>
          <a:p>
            <a:pPr algn="l">
              <a:lnSpc>
                <a:spcPts val="3500"/>
              </a:lnSpc>
            </a:pPr>
            <a:r>
              <a:rPr lang="en-US" sz="2500" b="true">
                <a:solidFill>
                  <a:srgbClr val="FFFFFF"/>
                </a:solidFill>
                <a:latin typeface="Poppins Semi-Bold"/>
                <a:ea typeface="Poppins Semi-Bold"/>
                <a:cs typeface="Poppins Semi-Bold"/>
                <a:sym typeface="Poppins Semi-Bold"/>
              </a:rPr>
              <a:t>Manual Cross-Refere</a:t>
            </a:r>
            <a:r>
              <a:rPr lang="en-US" sz="2500" b="true">
                <a:solidFill>
                  <a:srgbClr val="FFFFFF"/>
                </a:solidFill>
                <a:latin typeface="Poppins Semi-Bold"/>
                <a:ea typeface="Poppins Semi-Bold"/>
                <a:cs typeface="Poppins Semi-Bold"/>
                <a:sym typeface="Poppins Semi-Bold"/>
              </a:rPr>
              <a:t>ncing</a:t>
            </a:r>
          </a:p>
        </p:txBody>
      </p:sp>
      <p:sp>
        <p:nvSpPr>
          <p:cNvPr name="TextBox 19" id="19"/>
          <p:cNvSpPr txBox="true"/>
          <p:nvPr/>
        </p:nvSpPr>
        <p:spPr>
          <a:xfrm rot="0">
            <a:off x="9977906" y="8817962"/>
            <a:ext cx="6186446" cy="450848"/>
          </a:xfrm>
          <a:prstGeom prst="rect">
            <a:avLst/>
          </a:prstGeom>
        </p:spPr>
        <p:txBody>
          <a:bodyPr anchor="t" rtlCol="false" tIns="0" lIns="0" bIns="0" rIns="0">
            <a:spAutoFit/>
          </a:bodyPr>
          <a:lstStyle/>
          <a:p>
            <a:pPr algn="l">
              <a:lnSpc>
                <a:spcPts val="3500"/>
              </a:lnSpc>
            </a:pPr>
            <a:r>
              <a:rPr lang="en-US" sz="2500" b="true">
                <a:solidFill>
                  <a:srgbClr val="FFFFFF"/>
                </a:solidFill>
                <a:latin typeface="Poppins Semi-Bold"/>
                <a:ea typeface="Poppins Semi-Bold"/>
                <a:cs typeface="Poppins Semi-Bold"/>
                <a:sym typeface="Poppins Semi-Bold"/>
              </a:rPr>
              <a:t>Weak Field-to-Management</a:t>
            </a:r>
            <a:r>
              <a:rPr lang="en-US" sz="2500" b="true">
                <a:solidFill>
                  <a:srgbClr val="FFFFFF"/>
                </a:solidFill>
                <a:latin typeface="Poppins Semi-Bold"/>
                <a:ea typeface="Poppins Semi-Bold"/>
                <a:cs typeface="Poppins Semi-Bold"/>
                <a:sym typeface="Poppins Semi-Bold"/>
              </a:rPr>
              <a:t> Visibility</a:t>
            </a:r>
          </a:p>
        </p:txBody>
      </p:sp>
      <p:sp>
        <p:nvSpPr>
          <p:cNvPr name="Freeform 20" id="20"/>
          <p:cNvSpPr/>
          <p:nvPr/>
        </p:nvSpPr>
        <p:spPr>
          <a:xfrm flipH="false" flipV="false" rot="0">
            <a:off x="1028700" y="691178"/>
            <a:ext cx="675045" cy="675045"/>
          </a:xfrm>
          <a:custGeom>
            <a:avLst/>
            <a:gdLst/>
            <a:ahLst/>
            <a:cxnLst/>
            <a:rect r="r" b="b" t="t" l="l"/>
            <a:pathLst>
              <a:path h="675045" w="675045">
                <a:moveTo>
                  <a:pt x="0" y="0"/>
                </a:moveTo>
                <a:lnTo>
                  <a:pt x="675045" y="0"/>
                </a:lnTo>
                <a:lnTo>
                  <a:pt x="675045" y="675044"/>
                </a:lnTo>
                <a:lnTo>
                  <a:pt x="0" y="675044"/>
                </a:lnTo>
                <a:lnTo>
                  <a:pt x="0" y="0"/>
                </a:lnTo>
                <a:close/>
              </a:path>
            </a:pathLst>
          </a:custGeom>
          <a:blipFill>
            <a:blip r:embed="rId9"/>
            <a:stretch>
              <a:fillRect l="0" t="0" r="0" b="0"/>
            </a:stretch>
          </a:blipFill>
        </p:spPr>
      </p:sp>
      <p:sp>
        <p:nvSpPr>
          <p:cNvPr name="TextBox 21" id="21"/>
          <p:cNvSpPr txBox="true"/>
          <p:nvPr/>
        </p:nvSpPr>
        <p:spPr>
          <a:xfrm rot="0">
            <a:off x="1686100" y="900979"/>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grpSp>
        <p:nvGrpSpPr>
          <p:cNvPr name="Group 2" id="2"/>
          <p:cNvGrpSpPr/>
          <p:nvPr/>
        </p:nvGrpSpPr>
        <p:grpSpPr>
          <a:xfrm rot="5400000">
            <a:off x="926547" y="5245653"/>
            <a:ext cx="3226328" cy="3022022"/>
            <a:chOff x="0" y="0"/>
            <a:chExt cx="849732" cy="795923"/>
          </a:xfrm>
        </p:grpSpPr>
        <p:sp>
          <p:nvSpPr>
            <p:cNvPr name="Freeform 3" id="3"/>
            <p:cNvSpPr/>
            <p:nvPr/>
          </p:nvSpPr>
          <p:spPr>
            <a:xfrm flipH="false" flipV="false" rot="0">
              <a:off x="0" y="0"/>
              <a:ext cx="849733" cy="795923"/>
            </a:xfrm>
            <a:custGeom>
              <a:avLst/>
              <a:gdLst/>
              <a:ahLst/>
              <a:cxnLst/>
              <a:rect r="r" b="b" t="t" l="l"/>
              <a:pathLst>
                <a:path h="795923" w="849733">
                  <a:moveTo>
                    <a:pt x="0" y="0"/>
                  </a:moveTo>
                  <a:lnTo>
                    <a:pt x="849733" y="0"/>
                  </a:lnTo>
                  <a:lnTo>
                    <a:pt x="849733" y="795923"/>
                  </a:lnTo>
                  <a:lnTo>
                    <a:pt x="0" y="795923"/>
                  </a:lnTo>
                  <a:close/>
                </a:path>
              </a:pathLst>
            </a:custGeom>
            <a:gradFill rotWithShape="true">
              <a:gsLst>
                <a:gs pos="0">
                  <a:srgbClr val="185582">
                    <a:alpha val="100000"/>
                  </a:srgbClr>
                </a:gs>
                <a:gs pos="100000">
                  <a:srgbClr val="1EB9C9">
                    <a:alpha val="100000"/>
                  </a:srgbClr>
                </a:gs>
              </a:gsLst>
              <a:lin ang="2700000"/>
            </a:gradFill>
          </p:spPr>
        </p:sp>
        <p:sp>
          <p:nvSpPr>
            <p:cNvPr name="TextBox 4" id="4"/>
            <p:cNvSpPr txBox="true"/>
            <p:nvPr/>
          </p:nvSpPr>
          <p:spPr>
            <a:xfrm>
              <a:off x="0" y="-47625"/>
              <a:ext cx="849732" cy="843548"/>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5400000">
            <a:off x="4143583" y="5245653"/>
            <a:ext cx="3226328" cy="3022022"/>
            <a:chOff x="0" y="0"/>
            <a:chExt cx="849732" cy="795923"/>
          </a:xfrm>
        </p:grpSpPr>
        <p:sp>
          <p:nvSpPr>
            <p:cNvPr name="Freeform 6" id="6"/>
            <p:cNvSpPr/>
            <p:nvPr/>
          </p:nvSpPr>
          <p:spPr>
            <a:xfrm flipH="false" flipV="false" rot="0">
              <a:off x="0" y="0"/>
              <a:ext cx="849733" cy="795923"/>
            </a:xfrm>
            <a:custGeom>
              <a:avLst/>
              <a:gdLst/>
              <a:ahLst/>
              <a:cxnLst/>
              <a:rect r="r" b="b" t="t" l="l"/>
              <a:pathLst>
                <a:path h="795923" w="849733">
                  <a:moveTo>
                    <a:pt x="0" y="0"/>
                  </a:moveTo>
                  <a:lnTo>
                    <a:pt x="849733" y="0"/>
                  </a:lnTo>
                  <a:lnTo>
                    <a:pt x="849733" y="795923"/>
                  </a:lnTo>
                  <a:lnTo>
                    <a:pt x="0" y="795923"/>
                  </a:lnTo>
                  <a:close/>
                </a:path>
              </a:pathLst>
            </a:custGeom>
            <a:solidFill>
              <a:srgbClr val="0B4A7A"/>
            </a:solidFill>
          </p:spPr>
        </p:sp>
        <p:sp>
          <p:nvSpPr>
            <p:cNvPr name="TextBox 7" id="7"/>
            <p:cNvSpPr txBox="true"/>
            <p:nvPr/>
          </p:nvSpPr>
          <p:spPr>
            <a:xfrm>
              <a:off x="0" y="-47625"/>
              <a:ext cx="849732" cy="843548"/>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5400000">
            <a:off x="10573141" y="5245653"/>
            <a:ext cx="3226328" cy="3022022"/>
            <a:chOff x="0" y="0"/>
            <a:chExt cx="849732" cy="795923"/>
          </a:xfrm>
        </p:grpSpPr>
        <p:sp>
          <p:nvSpPr>
            <p:cNvPr name="Freeform 9" id="9"/>
            <p:cNvSpPr/>
            <p:nvPr/>
          </p:nvSpPr>
          <p:spPr>
            <a:xfrm flipH="false" flipV="false" rot="0">
              <a:off x="0" y="0"/>
              <a:ext cx="849733" cy="795923"/>
            </a:xfrm>
            <a:custGeom>
              <a:avLst/>
              <a:gdLst/>
              <a:ahLst/>
              <a:cxnLst/>
              <a:rect r="r" b="b" t="t" l="l"/>
              <a:pathLst>
                <a:path h="795923" w="849733">
                  <a:moveTo>
                    <a:pt x="0" y="0"/>
                  </a:moveTo>
                  <a:lnTo>
                    <a:pt x="849733" y="0"/>
                  </a:lnTo>
                  <a:lnTo>
                    <a:pt x="849733" y="795923"/>
                  </a:lnTo>
                  <a:lnTo>
                    <a:pt x="0" y="795923"/>
                  </a:lnTo>
                  <a:close/>
                </a:path>
              </a:pathLst>
            </a:custGeom>
            <a:solidFill>
              <a:srgbClr val="0B4A7A"/>
            </a:solidFill>
          </p:spPr>
        </p:sp>
        <p:sp>
          <p:nvSpPr>
            <p:cNvPr name="TextBox 10" id="10"/>
            <p:cNvSpPr txBox="true"/>
            <p:nvPr/>
          </p:nvSpPr>
          <p:spPr>
            <a:xfrm>
              <a:off x="0" y="-47625"/>
              <a:ext cx="849732" cy="843548"/>
            </a:xfrm>
            <a:prstGeom prst="rect">
              <a:avLst/>
            </a:prstGeom>
          </p:spPr>
          <p:txBody>
            <a:bodyPr anchor="ctr" rtlCol="false" tIns="50800" lIns="50800" bIns="50800" rIns="50800"/>
            <a:lstStyle/>
            <a:p>
              <a:pPr algn="ctr">
                <a:lnSpc>
                  <a:spcPts val="2800"/>
                </a:lnSpc>
              </a:pPr>
            </a:p>
          </p:txBody>
        </p:sp>
      </p:grpSp>
      <p:grpSp>
        <p:nvGrpSpPr>
          <p:cNvPr name="Group 11" id="11"/>
          <p:cNvGrpSpPr/>
          <p:nvPr/>
        </p:nvGrpSpPr>
        <p:grpSpPr>
          <a:xfrm rot="5400000">
            <a:off x="7360619" y="5245653"/>
            <a:ext cx="3226328" cy="3022022"/>
            <a:chOff x="0" y="0"/>
            <a:chExt cx="849732" cy="795923"/>
          </a:xfrm>
        </p:grpSpPr>
        <p:sp>
          <p:nvSpPr>
            <p:cNvPr name="Freeform 12" id="12"/>
            <p:cNvSpPr/>
            <p:nvPr/>
          </p:nvSpPr>
          <p:spPr>
            <a:xfrm flipH="false" flipV="false" rot="0">
              <a:off x="0" y="0"/>
              <a:ext cx="849733" cy="795923"/>
            </a:xfrm>
            <a:custGeom>
              <a:avLst/>
              <a:gdLst/>
              <a:ahLst/>
              <a:cxnLst/>
              <a:rect r="r" b="b" t="t" l="l"/>
              <a:pathLst>
                <a:path h="795923" w="849733">
                  <a:moveTo>
                    <a:pt x="0" y="0"/>
                  </a:moveTo>
                  <a:lnTo>
                    <a:pt x="849733" y="0"/>
                  </a:lnTo>
                  <a:lnTo>
                    <a:pt x="849733" y="795923"/>
                  </a:lnTo>
                  <a:lnTo>
                    <a:pt x="0" y="795923"/>
                  </a:lnTo>
                  <a:close/>
                </a:path>
              </a:pathLst>
            </a:custGeom>
            <a:gradFill rotWithShape="true">
              <a:gsLst>
                <a:gs pos="0">
                  <a:srgbClr val="185582">
                    <a:alpha val="100000"/>
                  </a:srgbClr>
                </a:gs>
                <a:gs pos="100000">
                  <a:srgbClr val="1EB9C9">
                    <a:alpha val="100000"/>
                  </a:srgbClr>
                </a:gs>
              </a:gsLst>
              <a:lin ang="2700000"/>
            </a:gradFill>
          </p:spPr>
        </p:sp>
        <p:sp>
          <p:nvSpPr>
            <p:cNvPr name="TextBox 13" id="13"/>
            <p:cNvSpPr txBox="true"/>
            <p:nvPr/>
          </p:nvSpPr>
          <p:spPr>
            <a:xfrm>
              <a:off x="0" y="-47625"/>
              <a:ext cx="849732" cy="843548"/>
            </a:xfrm>
            <a:prstGeom prst="rect">
              <a:avLst/>
            </a:prstGeom>
          </p:spPr>
          <p:txBody>
            <a:bodyPr anchor="ctr" rtlCol="false" tIns="50800" lIns="50800" bIns="50800" rIns="50800"/>
            <a:lstStyle/>
            <a:p>
              <a:pPr algn="ctr">
                <a:lnSpc>
                  <a:spcPts val="2800"/>
                </a:lnSpc>
              </a:pPr>
            </a:p>
          </p:txBody>
        </p:sp>
      </p:grpSp>
      <p:sp>
        <p:nvSpPr>
          <p:cNvPr name="AutoShape 14" id="14"/>
          <p:cNvSpPr/>
          <p:nvPr/>
        </p:nvSpPr>
        <p:spPr>
          <a:xfrm>
            <a:off x="1028700" y="9750957"/>
            <a:ext cx="9456094" cy="0"/>
          </a:xfrm>
          <a:prstGeom prst="line">
            <a:avLst/>
          </a:prstGeom>
          <a:ln cap="flat" w="38100">
            <a:solidFill>
              <a:srgbClr val="0B4A7A"/>
            </a:solidFill>
            <a:prstDash val="solid"/>
            <a:headEnd type="none" len="sm" w="sm"/>
            <a:tailEnd type="none" len="sm" w="sm"/>
          </a:ln>
        </p:spPr>
      </p:sp>
      <p:sp>
        <p:nvSpPr>
          <p:cNvPr name="Freeform 15" id="15"/>
          <p:cNvSpPr/>
          <p:nvPr/>
        </p:nvSpPr>
        <p:spPr>
          <a:xfrm flipH="false" flipV="false" rot="0">
            <a:off x="15305167" y="2146441"/>
            <a:ext cx="1954133" cy="657892"/>
          </a:xfrm>
          <a:custGeom>
            <a:avLst/>
            <a:gdLst/>
            <a:ahLst/>
            <a:cxnLst/>
            <a:rect r="r" b="b" t="t" l="l"/>
            <a:pathLst>
              <a:path h="657892" w="1954133">
                <a:moveTo>
                  <a:pt x="0" y="0"/>
                </a:moveTo>
                <a:lnTo>
                  <a:pt x="1954133" y="0"/>
                </a:lnTo>
                <a:lnTo>
                  <a:pt x="1954133" y="657891"/>
                </a:lnTo>
                <a:lnTo>
                  <a:pt x="0" y="6578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8252241" y="1228774"/>
            <a:ext cx="590393" cy="891159"/>
          </a:xfrm>
          <a:custGeom>
            <a:avLst/>
            <a:gdLst/>
            <a:ahLst/>
            <a:cxnLst/>
            <a:rect r="r" b="b" t="t" l="l"/>
            <a:pathLst>
              <a:path h="891159" w="590393">
                <a:moveTo>
                  <a:pt x="0" y="0"/>
                </a:moveTo>
                <a:lnTo>
                  <a:pt x="590393" y="0"/>
                </a:lnTo>
                <a:lnTo>
                  <a:pt x="590393" y="891159"/>
                </a:lnTo>
                <a:lnTo>
                  <a:pt x="0" y="8911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7" id="17"/>
          <p:cNvSpPr/>
          <p:nvPr/>
        </p:nvSpPr>
        <p:spPr>
          <a:xfrm flipH="false" flipV="false" rot="0">
            <a:off x="6703435" y="1175839"/>
            <a:ext cx="1128645" cy="891159"/>
          </a:xfrm>
          <a:custGeom>
            <a:avLst/>
            <a:gdLst/>
            <a:ahLst/>
            <a:cxnLst/>
            <a:rect r="r" b="b" t="t" l="l"/>
            <a:pathLst>
              <a:path h="891159" w="1128645">
                <a:moveTo>
                  <a:pt x="0" y="0"/>
                </a:moveTo>
                <a:lnTo>
                  <a:pt x="1128645" y="0"/>
                </a:lnTo>
                <a:lnTo>
                  <a:pt x="1128645" y="891159"/>
                </a:lnTo>
                <a:lnTo>
                  <a:pt x="0" y="891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9261734" y="1228774"/>
            <a:ext cx="1257367" cy="891159"/>
          </a:xfrm>
          <a:custGeom>
            <a:avLst/>
            <a:gdLst/>
            <a:ahLst/>
            <a:cxnLst/>
            <a:rect r="r" b="b" t="t" l="l"/>
            <a:pathLst>
              <a:path h="891159" w="1257367">
                <a:moveTo>
                  <a:pt x="0" y="0"/>
                </a:moveTo>
                <a:lnTo>
                  <a:pt x="1257367" y="0"/>
                </a:lnTo>
                <a:lnTo>
                  <a:pt x="1257367" y="891159"/>
                </a:lnTo>
                <a:lnTo>
                  <a:pt x="0" y="89115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9" id="19"/>
          <p:cNvSpPr/>
          <p:nvPr/>
        </p:nvSpPr>
        <p:spPr>
          <a:xfrm flipH="false" flipV="false" rot="-4701396">
            <a:off x="13834153" y="5687411"/>
            <a:ext cx="9199178" cy="9199178"/>
          </a:xfrm>
          <a:custGeom>
            <a:avLst/>
            <a:gdLst/>
            <a:ahLst/>
            <a:cxnLst/>
            <a:rect r="r" b="b" t="t" l="l"/>
            <a:pathLst>
              <a:path h="9199178" w="9199178">
                <a:moveTo>
                  <a:pt x="0" y="0"/>
                </a:moveTo>
                <a:lnTo>
                  <a:pt x="9199178" y="0"/>
                </a:lnTo>
                <a:lnTo>
                  <a:pt x="9199178" y="9199178"/>
                </a:lnTo>
                <a:lnTo>
                  <a:pt x="0" y="919917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20" id="20"/>
          <p:cNvGrpSpPr/>
          <p:nvPr/>
        </p:nvGrpSpPr>
        <p:grpSpPr>
          <a:xfrm rot="0">
            <a:off x="15627917" y="7473398"/>
            <a:ext cx="5627204" cy="5627204"/>
            <a:chOff x="0" y="0"/>
            <a:chExt cx="812800" cy="812800"/>
          </a:xfrm>
        </p:grpSpPr>
        <p:sp>
          <p:nvSpPr>
            <p:cNvPr name="Freeform 21" id="21"/>
            <p:cNvSpPr/>
            <p:nvPr/>
          </p:nvSpPr>
          <p:spPr>
            <a:xfrm flipH="true" flipV="false" rot="0">
              <a:off x="0" y="0"/>
              <a:ext cx="812800" cy="812800"/>
            </a:xfrm>
            <a:custGeom>
              <a:avLst/>
              <a:gdLst/>
              <a:ahLst/>
              <a:cxnLst/>
              <a:rect r="r" b="b" t="t" l="l"/>
              <a:pathLst>
                <a:path h="812800" w="812800">
                  <a:moveTo>
                    <a:pt x="406400" y="0"/>
                  </a:moveTo>
                  <a:cubicBezTo>
                    <a:pt x="630849" y="0"/>
                    <a:pt x="812800" y="181951"/>
                    <a:pt x="812800" y="406400"/>
                  </a:cubicBezTo>
                  <a:cubicBezTo>
                    <a:pt x="812800" y="630849"/>
                    <a:pt x="630849" y="812800"/>
                    <a:pt x="406400" y="812800"/>
                  </a:cubicBezTo>
                  <a:cubicBezTo>
                    <a:pt x="181951" y="812800"/>
                    <a:pt x="0" y="630849"/>
                    <a:pt x="0" y="406400"/>
                  </a:cubicBezTo>
                  <a:cubicBezTo>
                    <a:pt x="0" y="181951"/>
                    <a:pt x="181951" y="0"/>
                    <a:pt x="406400" y="0"/>
                  </a:cubicBezTo>
                  <a:close/>
                </a:path>
              </a:pathLst>
            </a:custGeom>
            <a:blipFill>
              <a:blip r:embed="rId12"/>
              <a:stretch>
                <a:fillRect l="-17350" t="0" r="-32743" b="0"/>
              </a:stretch>
            </a:blipFill>
            <a:ln w="85725" cap="sq">
              <a:gradFill>
                <a:gsLst>
                  <a:gs pos="0">
                    <a:srgbClr val="21BDC9">
                      <a:alpha val="100000"/>
                    </a:srgbClr>
                  </a:gs>
                  <a:gs pos="100000">
                    <a:srgbClr val="0B4A7A">
                      <a:alpha val="100000"/>
                    </a:srgbClr>
                  </a:gs>
                </a:gsLst>
                <a:lin ang="5400000"/>
              </a:gradFill>
              <a:prstDash val="solid"/>
              <a:miter/>
            </a:ln>
          </p:spPr>
        </p:sp>
      </p:grpSp>
      <p:sp>
        <p:nvSpPr>
          <p:cNvPr name="TextBox 22" id="22"/>
          <p:cNvSpPr txBox="true"/>
          <p:nvPr/>
        </p:nvSpPr>
        <p:spPr>
          <a:xfrm rot="0">
            <a:off x="1142197" y="2446811"/>
            <a:ext cx="11908835" cy="631190"/>
          </a:xfrm>
          <a:prstGeom prst="rect">
            <a:avLst/>
          </a:prstGeom>
        </p:spPr>
        <p:txBody>
          <a:bodyPr anchor="t" rtlCol="false" tIns="0" lIns="0" bIns="0" rIns="0">
            <a:spAutoFit/>
          </a:bodyPr>
          <a:lstStyle/>
          <a:p>
            <a:pPr algn="just">
              <a:lnSpc>
                <a:spcPts val="5079"/>
              </a:lnSpc>
            </a:pPr>
            <a:r>
              <a:rPr lang="en-US" sz="3999">
                <a:solidFill>
                  <a:srgbClr val="010C29"/>
                </a:solidFill>
                <a:latin typeface="League Spartan"/>
                <a:ea typeface="League Spartan"/>
                <a:cs typeface="League Spartan"/>
                <a:sym typeface="League Spartan"/>
              </a:rPr>
              <a:t>OUR SOFTWARE’S MAIN FEATURES PART 1</a:t>
            </a:r>
          </a:p>
        </p:txBody>
      </p:sp>
      <p:sp>
        <p:nvSpPr>
          <p:cNvPr name="TextBox 23" id="23"/>
          <p:cNvSpPr txBox="true"/>
          <p:nvPr/>
        </p:nvSpPr>
        <p:spPr>
          <a:xfrm rot="0">
            <a:off x="1366222" y="3382801"/>
            <a:ext cx="10717799" cy="824863"/>
          </a:xfrm>
          <a:prstGeom prst="rect">
            <a:avLst/>
          </a:prstGeom>
        </p:spPr>
        <p:txBody>
          <a:bodyPr anchor="t" rtlCol="false" tIns="0" lIns="0" bIns="0" rIns="0">
            <a:spAutoFit/>
          </a:bodyPr>
          <a:lstStyle/>
          <a:p>
            <a:pPr algn="just">
              <a:lnSpc>
                <a:spcPts val="3360"/>
              </a:lnSpc>
            </a:pPr>
            <a:r>
              <a:rPr lang="en-US" sz="2400" b="true">
                <a:solidFill>
                  <a:srgbClr val="3A6978"/>
                </a:solidFill>
                <a:latin typeface="Inter Semi-Bold"/>
                <a:ea typeface="Inter Semi-Bold"/>
                <a:cs typeface="Inter Semi-Bold"/>
                <a:sym typeface="Inter Semi-Bold"/>
              </a:rPr>
              <a:t>E&amp;I Const</a:t>
            </a:r>
            <a:r>
              <a:rPr lang="en-US" b="true" sz="2400">
                <a:solidFill>
                  <a:srgbClr val="3A6978"/>
                </a:solidFill>
                <a:latin typeface="Inter Semi-Bold"/>
                <a:ea typeface="Inter Semi-Bold"/>
                <a:cs typeface="Inter Semi-Bold"/>
                <a:sym typeface="Inter Semi-Bold"/>
              </a:rPr>
              <a:t>ruction Management extracts key information from project PDFs and organizes it into a structured, tag-based interface for site engineers.</a:t>
            </a:r>
          </a:p>
        </p:txBody>
      </p:sp>
      <p:sp>
        <p:nvSpPr>
          <p:cNvPr name="TextBox 24" id="24"/>
          <p:cNvSpPr txBox="true"/>
          <p:nvPr/>
        </p:nvSpPr>
        <p:spPr>
          <a:xfrm rot="0">
            <a:off x="1142197" y="5396258"/>
            <a:ext cx="2630727" cy="450848"/>
          </a:xfrm>
          <a:prstGeom prst="rect">
            <a:avLst/>
          </a:prstGeom>
        </p:spPr>
        <p:txBody>
          <a:bodyPr anchor="t" rtlCol="false" tIns="0" lIns="0" bIns="0" rIns="0">
            <a:spAutoFit/>
          </a:bodyPr>
          <a:lstStyle/>
          <a:p>
            <a:pPr algn="ctr">
              <a:lnSpc>
                <a:spcPts val="3500"/>
              </a:lnSpc>
            </a:pPr>
            <a:r>
              <a:rPr lang="en-US" sz="2500" b="true">
                <a:solidFill>
                  <a:srgbClr val="FFFFFF"/>
                </a:solidFill>
                <a:latin typeface="Poppins Semi-Bold"/>
                <a:ea typeface="Poppins Semi-Bold"/>
                <a:cs typeface="Poppins Semi-Bold"/>
                <a:sym typeface="Poppins Semi-Bold"/>
              </a:rPr>
              <a:t>Tag S</a:t>
            </a:r>
            <a:r>
              <a:rPr lang="en-US" b="true" sz="2500">
                <a:solidFill>
                  <a:srgbClr val="FFFFFF"/>
                </a:solidFill>
                <a:latin typeface="Poppins Semi-Bold"/>
                <a:ea typeface="Poppins Semi-Bold"/>
                <a:cs typeface="Poppins Semi-Bold"/>
                <a:sym typeface="Poppins Semi-Bold"/>
              </a:rPr>
              <a:t>earch</a:t>
            </a:r>
          </a:p>
        </p:txBody>
      </p:sp>
      <p:sp>
        <p:nvSpPr>
          <p:cNvPr name="TextBox 25" id="25"/>
          <p:cNvSpPr txBox="true"/>
          <p:nvPr/>
        </p:nvSpPr>
        <p:spPr>
          <a:xfrm rot="0">
            <a:off x="1318749" y="5896505"/>
            <a:ext cx="2454175" cy="2311170"/>
          </a:xfrm>
          <a:prstGeom prst="rect">
            <a:avLst/>
          </a:prstGeom>
        </p:spPr>
        <p:txBody>
          <a:bodyPr anchor="t" rtlCol="false" tIns="0" lIns="0" bIns="0" rIns="0">
            <a:spAutoFit/>
          </a:bodyPr>
          <a:lstStyle/>
          <a:p>
            <a:pPr algn="ctr">
              <a:lnSpc>
                <a:spcPts val="2612"/>
              </a:lnSpc>
            </a:pPr>
            <a:r>
              <a:rPr lang="en-US" sz="1865">
                <a:solidFill>
                  <a:srgbClr val="FFFFFF"/>
                </a:solidFill>
                <a:latin typeface="Poppins"/>
                <a:ea typeface="Poppins"/>
                <a:cs typeface="Poppins"/>
                <a:sym typeface="Poppins"/>
              </a:rPr>
              <a:t>Search any instrum</a:t>
            </a:r>
            <a:r>
              <a:rPr lang="en-US" sz="1865">
                <a:solidFill>
                  <a:srgbClr val="FFFFFF"/>
                </a:solidFill>
                <a:latin typeface="Poppins"/>
                <a:ea typeface="Poppins"/>
                <a:cs typeface="Poppins"/>
                <a:sym typeface="Poppins"/>
              </a:rPr>
              <a:t>ent,electrical  cable,P&amp;ID, SLD, cabinet, drawing,cable layouts, or related item by tag number.</a:t>
            </a:r>
          </a:p>
        </p:txBody>
      </p:sp>
      <p:sp>
        <p:nvSpPr>
          <p:cNvPr name="TextBox 26" id="26"/>
          <p:cNvSpPr txBox="true"/>
          <p:nvPr/>
        </p:nvSpPr>
        <p:spPr>
          <a:xfrm rot="0">
            <a:off x="4441383" y="5789956"/>
            <a:ext cx="2630727" cy="3580763"/>
          </a:xfrm>
          <a:prstGeom prst="rect">
            <a:avLst/>
          </a:prstGeom>
        </p:spPr>
        <p:txBody>
          <a:bodyPr anchor="t" rtlCol="false" tIns="0" lIns="0" bIns="0" rIns="0">
            <a:spAutoFit/>
          </a:bodyPr>
          <a:lstStyle/>
          <a:p>
            <a:pPr algn="ctr">
              <a:lnSpc>
                <a:spcPts val="2520"/>
              </a:lnSpc>
            </a:pPr>
            <a:r>
              <a:rPr lang="en-US" sz="1800">
                <a:solidFill>
                  <a:srgbClr val="FFFFFF"/>
                </a:solidFill>
                <a:latin typeface="Poppins"/>
                <a:ea typeface="Poppins"/>
                <a:cs typeface="Poppins"/>
                <a:sym typeface="Poppins"/>
              </a:rPr>
              <a:t>Field engineers can see drawi</a:t>
            </a:r>
            <a:r>
              <a:rPr lang="en-US" sz="1800">
                <a:solidFill>
                  <a:srgbClr val="FFFFFF"/>
                </a:solidFill>
                <a:latin typeface="Poppins"/>
                <a:ea typeface="Poppins"/>
                <a:cs typeface="Poppins"/>
                <a:sym typeface="Poppins"/>
              </a:rPr>
              <a:t>ng discrepancies or install changes directly in the system, keeping as-built records clean and current.</a:t>
            </a:r>
          </a:p>
          <a:p>
            <a:pPr algn="ctr">
              <a:lnSpc>
                <a:spcPts val="2800"/>
              </a:lnSpc>
            </a:pPr>
          </a:p>
          <a:p>
            <a:pPr algn="ctr">
              <a:lnSpc>
                <a:spcPts val="2800"/>
              </a:lnSpc>
            </a:pPr>
          </a:p>
          <a:p>
            <a:pPr algn="ctr">
              <a:lnSpc>
                <a:spcPts val="2800"/>
              </a:lnSpc>
            </a:pPr>
          </a:p>
        </p:txBody>
      </p:sp>
      <p:sp>
        <p:nvSpPr>
          <p:cNvPr name="TextBox 27" id="27"/>
          <p:cNvSpPr txBox="true"/>
          <p:nvPr/>
        </p:nvSpPr>
        <p:spPr>
          <a:xfrm rot="0">
            <a:off x="10870941" y="6198537"/>
            <a:ext cx="2630727" cy="2009138"/>
          </a:xfrm>
          <a:prstGeom prst="rect">
            <a:avLst/>
          </a:prstGeom>
        </p:spPr>
        <p:txBody>
          <a:bodyPr anchor="t" rtlCol="false" tIns="0" lIns="0" bIns="0" rIns="0">
            <a:spAutoFit/>
          </a:bodyPr>
          <a:lstStyle/>
          <a:p>
            <a:pPr algn="ctr">
              <a:lnSpc>
                <a:spcPts val="2660"/>
              </a:lnSpc>
            </a:pPr>
            <a:r>
              <a:rPr lang="en-US" sz="1900">
                <a:solidFill>
                  <a:srgbClr val="FFFFFF"/>
                </a:solidFill>
                <a:latin typeface="Poppins"/>
                <a:ea typeface="Poppins"/>
                <a:cs typeface="Poppins"/>
                <a:sym typeface="Poppins"/>
              </a:rPr>
              <a:t>Tracks installatio</a:t>
            </a:r>
            <a:r>
              <a:rPr lang="en-US" sz="1900">
                <a:solidFill>
                  <a:srgbClr val="FFFFFF"/>
                </a:solidFill>
                <a:latin typeface="Poppins"/>
                <a:ea typeface="Poppins"/>
                <a:cs typeface="Poppins"/>
                <a:sym typeface="Poppins"/>
              </a:rPr>
              <a:t>n progress and helps predict possible installation failures before they affect commissioning.</a:t>
            </a:r>
          </a:p>
        </p:txBody>
      </p:sp>
      <p:sp>
        <p:nvSpPr>
          <p:cNvPr name="TextBox 28" id="28"/>
          <p:cNvSpPr txBox="true"/>
          <p:nvPr/>
        </p:nvSpPr>
        <p:spPr>
          <a:xfrm rot="0">
            <a:off x="7658283" y="6198537"/>
            <a:ext cx="2630727" cy="2379343"/>
          </a:xfrm>
          <a:prstGeom prst="rect">
            <a:avLst/>
          </a:prstGeom>
        </p:spPr>
        <p:txBody>
          <a:bodyPr anchor="t" rtlCol="false" tIns="0" lIns="0" bIns="0" rIns="0">
            <a:spAutoFit/>
          </a:bodyPr>
          <a:lstStyle/>
          <a:p>
            <a:pPr algn="ctr">
              <a:lnSpc>
                <a:spcPts val="2660"/>
              </a:lnSpc>
            </a:pPr>
            <a:r>
              <a:rPr lang="en-US" sz="1900">
                <a:solidFill>
                  <a:srgbClr val="FFFFFF"/>
                </a:solidFill>
                <a:latin typeface="Poppins"/>
                <a:ea typeface="Poppins"/>
                <a:cs typeface="Poppins"/>
                <a:sym typeface="Poppins"/>
              </a:rPr>
              <a:t>Log, assign, and close out con</a:t>
            </a:r>
            <a:r>
              <a:rPr lang="en-US" sz="1900">
                <a:solidFill>
                  <a:srgbClr val="FFFFFF"/>
                </a:solidFill>
                <a:latin typeface="Poppins"/>
                <a:ea typeface="Poppins"/>
                <a:cs typeface="Poppins"/>
                <a:sym typeface="Poppins"/>
              </a:rPr>
              <a:t>struction punch items digitally fully traceable from issue to resolution.</a:t>
            </a:r>
          </a:p>
          <a:p>
            <a:pPr algn="ctr">
              <a:lnSpc>
                <a:spcPts val="2800"/>
              </a:lnSpc>
            </a:pPr>
          </a:p>
          <a:p>
            <a:pPr algn="ctr">
              <a:lnSpc>
                <a:spcPts val="2800"/>
              </a:lnSpc>
            </a:pPr>
          </a:p>
        </p:txBody>
      </p:sp>
      <p:sp>
        <p:nvSpPr>
          <p:cNvPr name="TextBox 29" id="29"/>
          <p:cNvSpPr txBox="true"/>
          <p:nvPr/>
        </p:nvSpPr>
        <p:spPr>
          <a:xfrm rot="0">
            <a:off x="4441383" y="5196818"/>
            <a:ext cx="2630727" cy="450848"/>
          </a:xfrm>
          <a:prstGeom prst="rect">
            <a:avLst/>
          </a:prstGeom>
        </p:spPr>
        <p:txBody>
          <a:bodyPr anchor="t" rtlCol="false" tIns="0" lIns="0" bIns="0" rIns="0">
            <a:spAutoFit/>
          </a:bodyPr>
          <a:lstStyle/>
          <a:p>
            <a:pPr algn="ctr">
              <a:lnSpc>
                <a:spcPts val="3500"/>
              </a:lnSpc>
            </a:pPr>
            <a:r>
              <a:rPr lang="en-US" sz="2500" b="true">
                <a:solidFill>
                  <a:srgbClr val="FFFFFF"/>
                </a:solidFill>
                <a:latin typeface="Poppins Semi-Bold"/>
                <a:ea typeface="Poppins Semi-Bold"/>
                <a:cs typeface="Poppins Semi-Bold"/>
                <a:sym typeface="Poppins Semi-Bold"/>
              </a:rPr>
              <a:t>Redlin</a:t>
            </a:r>
            <a:r>
              <a:rPr lang="en-US" b="true" sz="2500">
                <a:solidFill>
                  <a:srgbClr val="FFFFFF"/>
                </a:solidFill>
                <a:latin typeface="Poppins Semi-Bold"/>
                <a:ea typeface="Poppins Semi-Bold"/>
                <a:cs typeface="Poppins Semi-Bold"/>
                <a:sym typeface="Poppins Semi-Bold"/>
              </a:rPr>
              <a:t>e Markup</a:t>
            </a:r>
          </a:p>
        </p:txBody>
      </p:sp>
      <p:sp>
        <p:nvSpPr>
          <p:cNvPr name="TextBox 30" id="30"/>
          <p:cNvSpPr txBox="true"/>
          <p:nvPr/>
        </p:nvSpPr>
        <p:spPr>
          <a:xfrm rot="0">
            <a:off x="10870941" y="5196818"/>
            <a:ext cx="2630727" cy="888998"/>
          </a:xfrm>
          <a:prstGeom prst="rect">
            <a:avLst/>
          </a:prstGeom>
        </p:spPr>
        <p:txBody>
          <a:bodyPr anchor="t" rtlCol="false" tIns="0" lIns="0" bIns="0" rIns="0">
            <a:spAutoFit/>
          </a:bodyPr>
          <a:lstStyle/>
          <a:p>
            <a:pPr algn="ctr">
              <a:lnSpc>
                <a:spcPts val="3500"/>
              </a:lnSpc>
            </a:pPr>
            <a:r>
              <a:rPr lang="en-US" sz="2500" b="true">
                <a:solidFill>
                  <a:srgbClr val="FFFFFF"/>
                </a:solidFill>
                <a:latin typeface="Poppins Semi-Bold"/>
                <a:ea typeface="Poppins Semi-Bold"/>
                <a:cs typeface="Poppins Semi-Bold"/>
                <a:sym typeface="Poppins Semi-Bold"/>
              </a:rPr>
              <a:t>Progress Intelligence</a:t>
            </a:r>
          </a:p>
        </p:txBody>
      </p:sp>
      <p:sp>
        <p:nvSpPr>
          <p:cNvPr name="TextBox 31" id="31"/>
          <p:cNvSpPr txBox="true"/>
          <p:nvPr/>
        </p:nvSpPr>
        <p:spPr>
          <a:xfrm rot="0">
            <a:off x="7658283" y="5177183"/>
            <a:ext cx="2630727" cy="888998"/>
          </a:xfrm>
          <a:prstGeom prst="rect">
            <a:avLst/>
          </a:prstGeom>
        </p:spPr>
        <p:txBody>
          <a:bodyPr anchor="t" rtlCol="false" tIns="0" lIns="0" bIns="0" rIns="0">
            <a:spAutoFit/>
          </a:bodyPr>
          <a:lstStyle/>
          <a:p>
            <a:pPr algn="ctr">
              <a:lnSpc>
                <a:spcPts val="3500"/>
              </a:lnSpc>
            </a:pPr>
            <a:r>
              <a:rPr lang="en-US" sz="2500" b="true">
                <a:solidFill>
                  <a:srgbClr val="FFFFFF"/>
                </a:solidFill>
                <a:latin typeface="Poppins Semi-Bold"/>
                <a:ea typeface="Poppins Semi-Bold"/>
                <a:cs typeface="Poppins Semi-Bold"/>
                <a:sym typeface="Poppins Semi-Bold"/>
              </a:rPr>
              <a:t>Pu</a:t>
            </a:r>
            <a:r>
              <a:rPr lang="en-US" b="true" sz="2500">
                <a:solidFill>
                  <a:srgbClr val="FFFFFF"/>
                </a:solidFill>
                <a:latin typeface="Poppins Semi-Bold"/>
                <a:ea typeface="Poppins Semi-Bold"/>
                <a:cs typeface="Poppins Semi-Bold"/>
                <a:sym typeface="Poppins Semi-Bold"/>
              </a:rPr>
              <a:t>nch List Register</a:t>
            </a:r>
          </a:p>
        </p:txBody>
      </p:sp>
      <p:sp>
        <p:nvSpPr>
          <p:cNvPr name="Freeform 32" id="32"/>
          <p:cNvSpPr/>
          <p:nvPr/>
        </p:nvSpPr>
        <p:spPr>
          <a:xfrm flipH="false" flipV="false" rot="0">
            <a:off x="1028700" y="838316"/>
            <a:ext cx="675045" cy="675045"/>
          </a:xfrm>
          <a:custGeom>
            <a:avLst/>
            <a:gdLst/>
            <a:ahLst/>
            <a:cxnLst/>
            <a:rect r="r" b="b" t="t" l="l"/>
            <a:pathLst>
              <a:path h="675045" w="675045">
                <a:moveTo>
                  <a:pt x="0" y="0"/>
                </a:moveTo>
                <a:lnTo>
                  <a:pt x="675045" y="0"/>
                </a:lnTo>
                <a:lnTo>
                  <a:pt x="675045" y="675045"/>
                </a:lnTo>
                <a:lnTo>
                  <a:pt x="0" y="675045"/>
                </a:lnTo>
                <a:lnTo>
                  <a:pt x="0" y="0"/>
                </a:lnTo>
                <a:close/>
              </a:path>
            </a:pathLst>
          </a:custGeom>
          <a:blipFill>
            <a:blip r:embed="rId13"/>
            <a:stretch>
              <a:fillRect l="0" t="0" r="0" b="0"/>
            </a:stretch>
          </a:blipFill>
        </p:spPr>
      </p:sp>
      <p:sp>
        <p:nvSpPr>
          <p:cNvPr name="TextBox 33" id="33"/>
          <p:cNvSpPr txBox="true"/>
          <p:nvPr/>
        </p:nvSpPr>
        <p:spPr>
          <a:xfrm rot="0">
            <a:off x="1686100" y="1048118"/>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grpSp>
        <p:nvGrpSpPr>
          <p:cNvPr name="Group 2" id="2"/>
          <p:cNvGrpSpPr/>
          <p:nvPr/>
        </p:nvGrpSpPr>
        <p:grpSpPr>
          <a:xfrm rot="5400000">
            <a:off x="926547" y="5245653"/>
            <a:ext cx="3226328" cy="3022022"/>
            <a:chOff x="0" y="0"/>
            <a:chExt cx="849732" cy="795923"/>
          </a:xfrm>
        </p:grpSpPr>
        <p:sp>
          <p:nvSpPr>
            <p:cNvPr name="Freeform 3" id="3"/>
            <p:cNvSpPr/>
            <p:nvPr/>
          </p:nvSpPr>
          <p:spPr>
            <a:xfrm flipH="false" flipV="false" rot="0">
              <a:off x="0" y="0"/>
              <a:ext cx="849733" cy="795923"/>
            </a:xfrm>
            <a:custGeom>
              <a:avLst/>
              <a:gdLst/>
              <a:ahLst/>
              <a:cxnLst/>
              <a:rect r="r" b="b" t="t" l="l"/>
              <a:pathLst>
                <a:path h="795923" w="849733">
                  <a:moveTo>
                    <a:pt x="0" y="0"/>
                  </a:moveTo>
                  <a:lnTo>
                    <a:pt x="849733" y="0"/>
                  </a:lnTo>
                  <a:lnTo>
                    <a:pt x="849733" y="795923"/>
                  </a:lnTo>
                  <a:lnTo>
                    <a:pt x="0" y="795923"/>
                  </a:lnTo>
                  <a:close/>
                </a:path>
              </a:pathLst>
            </a:custGeom>
            <a:gradFill rotWithShape="true">
              <a:gsLst>
                <a:gs pos="0">
                  <a:srgbClr val="185582">
                    <a:alpha val="100000"/>
                  </a:srgbClr>
                </a:gs>
                <a:gs pos="100000">
                  <a:srgbClr val="1EB9C9">
                    <a:alpha val="100000"/>
                  </a:srgbClr>
                </a:gs>
              </a:gsLst>
              <a:lin ang="2700000"/>
            </a:gradFill>
          </p:spPr>
        </p:sp>
        <p:sp>
          <p:nvSpPr>
            <p:cNvPr name="TextBox 4" id="4"/>
            <p:cNvSpPr txBox="true"/>
            <p:nvPr/>
          </p:nvSpPr>
          <p:spPr>
            <a:xfrm>
              <a:off x="0" y="-47625"/>
              <a:ext cx="849732" cy="843548"/>
            </a:xfrm>
            <a:prstGeom prst="rect">
              <a:avLst/>
            </a:prstGeom>
          </p:spPr>
          <p:txBody>
            <a:bodyPr anchor="ctr" rtlCol="false" tIns="50800" lIns="50800" bIns="50800" rIns="50800"/>
            <a:lstStyle/>
            <a:p>
              <a:pPr algn="ctr">
                <a:lnSpc>
                  <a:spcPts val="2800"/>
                </a:lnSpc>
              </a:pPr>
            </a:p>
          </p:txBody>
        </p:sp>
      </p:grpSp>
      <p:grpSp>
        <p:nvGrpSpPr>
          <p:cNvPr name="Group 5" id="5"/>
          <p:cNvGrpSpPr/>
          <p:nvPr/>
        </p:nvGrpSpPr>
        <p:grpSpPr>
          <a:xfrm rot="5400000">
            <a:off x="4143583" y="5245653"/>
            <a:ext cx="3226328" cy="3022022"/>
            <a:chOff x="0" y="0"/>
            <a:chExt cx="849732" cy="795923"/>
          </a:xfrm>
        </p:grpSpPr>
        <p:sp>
          <p:nvSpPr>
            <p:cNvPr name="Freeform 6" id="6"/>
            <p:cNvSpPr/>
            <p:nvPr/>
          </p:nvSpPr>
          <p:spPr>
            <a:xfrm flipH="false" flipV="false" rot="0">
              <a:off x="0" y="0"/>
              <a:ext cx="849733" cy="795923"/>
            </a:xfrm>
            <a:custGeom>
              <a:avLst/>
              <a:gdLst/>
              <a:ahLst/>
              <a:cxnLst/>
              <a:rect r="r" b="b" t="t" l="l"/>
              <a:pathLst>
                <a:path h="795923" w="849733">
                  <a:moveTo>
                    <a:pt x="0" y="0"/>
                  </a:moveTo>
                  <a:lnTo>
                    <a:pt x="849733" y="0"/>
                  </a:lnTo>
                  <a:lnTo>
                    <a:pt x="849733" y="795923"/>
                  </a:lnTo>
                  <a:lnTo>
                    <a:pt x="0" y="795923"/>
                  </a:lnTo>
                  <a:close/>
                </a:path>
              </a:pathLst>
            </a:custGeom>
            <a:solidFill>
              <a:srgbClr val="0B4A7A"/>
            </a:solidFill>
          </p:spPr>
        </p:sp>
        <p:sp>
          <p:nvSpPr>
            <p:cNvPr name="TextBox 7" id="7"/>
            <p:cNvSpPr txBox="true"/>
            <p:nvPr/>
          </p:nvSpPr>
          <p:spPr>
            <a:xfrm>
              <a:off x="0" y="-47625"/>
              <a:ext cx="849732" cy="843548"/>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5400000">
            <a:off x="10573141" y="5245653"/>
            <a:ext cx="3226328" cy="3022022"/>
            <a:chOff x="0" y="0"/>
            <a:chExt cx="849732" cy="795923"/>
          </a:xfrm>
        </p:grpSpPr>
        <p:sp>
          <p:nvSpPr>
            <p:cNvPr name="Freeform 9" id="9"/>
            <p:cNvSpPr/>
            <p:nvPr/>
          </p:nvSpPr>
          <p:spPr>
            <a:xfrm flipH="false" flipV="false" rot="0">
              <a:off x="0" y="0"/>
              <a:ext cx="849733" cy="795923"/>
            </a:xfrm>
            <a:custGeom>
              <a:avLst/>
              <a:gdLst/>
              <a:ahLst/>
              <a:cxnLst/>
              <a:rect r="r" b="b" t="t" l="l"/>
              <a:pathLst>
                <a:path h="795923" w="849733">
                  <a:moveTo>
                    <a:pt x="0" y="0"/>
                  </a:moveTo>
                  <a:lnTo>
                    <a:pt x="849733" y="0"/>
                  </a:lnTo>
                  <a:lnTo>
                    <a:pt x="849733" y="795923"/>
                  </a:lnTo>
                  <a:lnTo>
                    <a:pt x="0" y="795923"/>
                  </a:lnTo>
                  <a:close/>
                </a:path>
              </a:pathLst>
            </a:custGeom>
            <a:solidFill>
              <a:srgbClr val="0B4A7A"/>
            </a:solidFill>
          </p:spPr>
        </p:sp>
        <p:sp>
          <p:nvSpPr>
            <p:cNvPr name="TextBox 10" id="10"/>
            <p:cNvSpPr txBox="true"/>
            <p:nvPr/>
          </p:nvSpPr>
          <p:spPr>
            <a:xfrm>
              <a:off x="0" y="-47625"/>
              <a:ext cx="849732" cy="843548"/>
            </a:xfrm>
            <a:prstGeom prst="rect">
              <a:avLst/>
            </a:prstGeom>
          </p:spPr>
          <p:txBody>
            <a:bodyPr anchor="ctr" rtlCol="false" tIns="50800" lIns="50800" bIns="50800" rIns="50800"/>
            <a:lstStyle/>
            <a:p>
              <a:pPr algn="ctr">
                <a:lnSpc>
                  <a:spcPts val="2800"/>
                </a:lnSpc>
              </a:pPr>
            </a:p>
          </p:txBody>
        </p:sp>
      </p:grpSp>
      <p:grpSp>
        <p:nvGrpSpPr>
          <p:cNvPr name="Group 11" id="11"/>
          <p:cNvGrpSpPr/>
          <p:nvPr/>
        </p:nvGrpSpPr>
        <p:grpSpPr>
          <a:xfrm rot="5400000">
            <a:off x="7360619" y="5245653"/>
            <a:ext cx="3226328" cy="3022022"/>
            <a:chOff x="0" y="0"/>
            <a:chExt cx="849732" cy="795923"/>
          </a:xfrm>
        </p:grpSpPr>
        <p:sp>
          <p:nvSpPr>
            <p:cNvPr name="Freeform 12" id="12"/>
            <p:cNvSpPr/>
            <p:nvPr/>
          </p:nvSpPr>
          <p:spPr>
            <a:xfrm flipH="false" flipV="false" rot="0">
              <a:off x="0" y="0"/>
              <a:ext cx="849733" cy="795923"/>
            </a:xfrm>
            <a:custGeom>
              <a:avLst/>
              <a:gdLst/>
              <a:ahLst/>
              <a:cxnLst/>
              <a:rect r="r" b="b" t="t" l="l"/>
              <a:pathLst>
                <a:path h="795923" w="849733">
                  <a:moveTo>
                    <a:pt x="0" y="0"/>
                  </a:moveTo>
                  <a:lnTo>
                    <a:pt x="849733" y="0"/>
                  </a:lnTo>
                  <a:lnTo>
                    <a:pt x="849733" y="795923"/>
                  </a:lnTo>
                  <a:lnTo>
                    <a:pt x="0" y="795923"/>
                  </a:lnTo>
                  <a:close/>
                </a:path>
              </a:pathLst>
            </a:custGeom>
            <a:gradFill rotWithShape="true">
              <a:gsLst>
                <a:gs pos="0">
                  <a:srgbClr val="185582">
                    <a:alpha val="100000"/>
                  </a:srgbClr>
                </a:gs>
                <a:gs pos="100000">
                  <a:srgbClr val="1EB9C9">
                    <a:alpha val="100000"/>
                  </a:srgbClr>
                </a:gs>
              </a:gsLst>
              <a:lin ang="2700000"/>
            </a:gradFill>
          </p:spPr>
        </p:sp>
        <p:sp>
          <p:nvSpPr>
            <p:cNvPr name="TextBox 13" id="13"/>
            <p:cNvSpPr txBox="true"/>
            <p:nvPr/>
          </p:nvSpPr>
          <p:spPr>
            <a:xfrm>
              <a:off x="0" y="-47625"/>
              <a:ext cx="849732" cy="843548"/>
            </a:xfrm>
            <a:prstGeom prst="rect">
              <a:avLst/>
            </a:prstGeom>
          </p:spPr>
          <p:txBody>
            <a:bodyPr anchor="ctr" rtlCol="false" tIns="50800" lIns="50800" bIns="50800" rIns="50800"/>
            <a:lstStyle/>
            <a:p>
              <a:pPr algn="ctr">
                <a:lnSpc>
                  <a:spcPts val="2800"/>
                </a:lnSpc>
              </a:pPr>
            </a:p>
          </p:txBody>
        </p:sp>
      </p:grpSp>
      <p:sp>
        <p:nvSpPr>
          <p:cNvPr name="AutoShape 14" id="14"/>
          <p:cNvSpPr/>
          <p:nvPr/>
        </p:nvSpPr>
        <p:spPr>
          <a:xfrm>
            <a:off x="1028700" y="9750957"/>
            <a:ext cx="9456094" cy="0"/>
          </a:xfrm>
          <a:prstGeom prst="line">
            <a:avLst/>
          </a:prstGeom>
          <a:ln cap="flat" w="38100">
            <a:solidFill>
              <a:srgbClr val="0B4A7A"/>
            </a:solidFill>
            <a:prstDash val="solid"/>
            <a:headEnd type="none" len="sm" w="sm"/>
            <a:tailEnd type="none" len="sm" w="sm"/>
          </a:ln>
        </p:spPr>
      </p:sp>
      <p:sp>
        <p:nvSpPr>
          <p:cNvPr name="Freeform 15" id="15"/>
          <p:cNvSpPr/>
          <p:nvPr/>
        </p:nvSpPr>
        <p:spPr>
          <a:xfrm flipH="false" flipV="false" rot="0">
            <a:off x="15305167" y="2146441"/>
            <a:ext cx="1954133" cy="657892"/>
          </a:xfrm>
          <a:custGeom>
            <a:avLst/>
            <a:gdLst/>
            <a:ahLst/>
            <a:cxnLst/>
            <a:rect r="r" b="b" t="t" l="l"/>
            <a:pathLst>
              <a:path h="657892" w="1954133">
                <a:moveTo>
                  <a:pt x="0" y="0"/>
                </a:moveTo>
                <a:lnTo>
                  <a:pt x="1954133" y="0"/>
                </a:lnTo>
                <a:lnTo>
                  <a:pt x="1954133" y="657891"/>
                </a:lnTo>
                <a:lnTo>
                  <a:pt x="0" y="6578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8252241" y="1228774"/>
            <a:ext cx="590393" cy="891159"/>
          </a:xfrm>
          <a:custGeom>
            <a:avLst/>
            <a:gdLst/>
            <a:ahLst/>
            <a:cxnLst/>
            <a:rect r="r" b="b" t="t" l="l"/>
            <a:pathLst>
              <a:path h="891159" w="590393">
                <a:moveTo>
                  <a:pt x="0" y="0"/>
                </a:moveTo>
                <a:lnTo>
                  <a:pt x="590393" y="0"/>
                </a:lnTo>
                <a:lnTo>
                  <a:pt x="590393" y="891159"/>
                </a:lnTo>
                <a:lnTo>
                  <a:pt x="0" y="89115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7" id="17"/>
          <p:cNvSpPr/>
          <p:nvPr/>
        </p:nvSpPr>
        <p:spPr>
          <a:xfrm flipH="false" flipV="false" rot="0">
            <a:off x="6703435" y="1175839"/>
            <a:ext cx="1128645" cy="891159"/>
          </a:xfrm>
          <a:custGeom>
            <a:avLst/>
            <a:gdLst/>
            <a:ahLst/>
            <a:cxnLst/>
            <a:rect r="r" b="b" t="t" l="l"/>
            <a:pathLst>
              <a:path h="891159" w="1128645">
                <a:moveTo>
                  <a:pt x="0" y="0"/>
                </a:moveTo>
                <a:lnTo>
                  <a:pt x="1128645" y="0"/>
                </a:lnTo>
                <a:lnTo>
                  <a:pt x="1128645" y="891159"/>
                </a:lnTo>
                <a:lnTo>
                  <a:pt x="0" y="8911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9261734" y="1228774"/>
            <a:ext cx="1257367" cy="891159"/>
          </a:xfrm>
          <a:custGeom>
            <a:avLst/>
            <a:gdLst/>
            <a:ahLst/>
            <a:cxnLst/>
            <a:rect r="r" b="b" t="t" l="l"/>
            <a:pathLst>
              <a:path h="891159" w="1257367">
                <a:moveTo>
                  <a:pt x="0" y="0"/>
                </a:moveTo>
                <a:lnTo>
                  <a:pt x="1257367" y="0"/>
                </a:lnTo>
                <a:lnTo>
                  <a:pt x="1257367" y="891159"/>
                </a:lnTo>
                <a:lnTo>
                  <a:pt x="0" y="89115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9" id="19"/>
          <p:cNvSpPr/>
          <p:nvPr/>
        </p:nvSpPr>
        <p:spPr>
          <a:xfrm flipH="false" flipV="false" rot="-4701396">
            <a:off x="13834153" y="5687411"/>
            <a:ext cx="9199178" cy="9199178"/>
          </a:xfrm>
          <a:custGeom>
            <a:avLst/>
            <a:gdLst/>
            <a:ahLst/>
            <a:cxnLst/>
            <a:rect r="r" b="b" t="t" l="l"/>
            <a:pathLst>
              <a:path h="9199178" w="9199178">
                <a:moveTo>
                  <a:pt x="0" y="0"/>
                </a:moveTo>
                <a:lnTo>
                  <a:pt x="9199178" y="0"/>
                </a:lnTo>
                <a:lnTo>
                  <a:pt x="9199178" y="9199178"/>
                </a:lnTo>
                <a:lnTo>
                  <a:pt x="0" y="919917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20" id="20"/>
          <p:cNvGrpSpPr/>
          <p:nvPr/>
        </p:nvGrpSpPr>
        <p:grpSpPr>
          <a:xfrm rot="0">
            <a:off x="15627917" y="7473398"/>
            <a:ext cx="5627204" cy="5627204"/>
            <a:chOff x="0" y="0"/>
            <a:chExt cx="812800" cy="812800"/>
          </a:xfrm>
        </p:grpSpPr>
        <p:sp>
          <p:nvSpPr>
            <p:cNvPr name="Freeform 21" id="21"/>
            <p:cNvSpPr/>
            <p:nvPr/>
          </p:nvSpPr>
          <p:spPr>
            <a:xfrm flipH="true" flipV="false" rot="0">
              <a:off x="0" y="0"/>
              <a:ext cx="812800" cy="812800"/>
            </a:xfrm>
            <a:custGeom>
              <a:avLst/>
              <a:gdLst/>
              <a:ahLst/>
              <a:cxnLst/>
              <a:rect r="r" b="b" t="t" l="l"/>
              <a:pathLst>
                <a:path h="812800" w="812800">
                  <a:moveTo>
                    <a:pt x="406400" y="0"/>
                  </a:moveTo>
                  <a:cubicBezTo>
                    <a:pt x="630849" y="0"/>
                    <a:pt x="812800" y="181951"/>
                    <a:pt x="812800" y="406400"/>
                  </a:cubicBezTo>
                  <a:cubicBezTo>
                    <a:pt x="812800" y="630849"/>
                    <a:pt x="630849" y="812800"/>
                    <a:pt x="406400" y="812800"/>
                  </a:cubicBezTo>
                  <a:cubicBezTo>
                    <a:pt x="181951" y="812800"/>
                    <a:pt x="0" y="630849"/>
                    <a:pt x="0" y="406400"/>
                  </a:cubicBezTo>
                  <a:cubicBezTo>
                    <a:pt x="0" y="181951"/>
                    <a:pt x="181951" y="0"/>
                    <a:pt x="406400" y="0"/>
                  </a:cubicBezTo>
                  <a:close/>
                </a:path>
              </a:pathLst>
            </a:custGeom>
            <a:blipFill>
              <a:blip r:embed="rId12"/>
              <a:stretch>
                <a:fillRect l="-17350" t="0" r="-32743" b="0"/>
              </a:stretch>
            </a:blipFill>
            <a:ln w="85725" cap="sq">
              <a:gradFill>
                <a:gsLst>
                  <a:gs pos="0">
                    <a:srgbClr val="21BDC9">
                      <a:alpha val="100000"/>
                    </a:srgbClr>
                  </a:gs>
                  <a:gs pos="100000">
                    <a:srgbClr val="0B4A7A">
                      <a:alpha val="100000"/>
                    </a:srgbClr>
                  </a:gs>
                </a:gsLst>
                <a:lin ang="5400000"/>
              </a:gradFill>
              <a:prstDash val="solid"/>
              <a:miter/>
            </a:ln>
          </p:spPr>
        </p:sp>
      </p:grpSp>
      <p:sp>
        <p:nvSpPr>
          <p:cNvPr name="TextBox 22" id="22"/>
          <p:cNvSpPr txBox="true"/>
          <p:nvPr/>
        </p:nvSpPr>
        <p:spPr>
          <a:xfrm rot="0">
            <a:off x="1142197" y="2446811"/>
            <a:ext cx="11908835" cy="631190"/>
          </a:xfrm>
          <a:prstGeom prst="rect">
            <a:avLst/>
          </a:prstGeom>
        </p:spPr>
        <p:txBody>
          <a:bodyPr anchor="t" rtlCol="false" tIns="0" lIns="0" bIns="0" rIns="0">
            <a:spAutoFit/>
          </a:bodyPr>
          <a:lstStyle/>
          <a:p>
            <a:pPr algn="just">
              <a:lnSpc>
                <a:spcPts val="5079"/>
              </a:lnSpc>
            </a:pPr>
            <a:r>
              <a:rPr lang="en-US" sz="3999">
                <a:solidFill>
                  <a:srgbClr val="010C29"/>
                </a:solidFill>
                <a:latin typeface="League Spartan"/>
                <a:ea typeface="League Spartan"/>
                <a:cs typeface="League Spartan"/>
                <a:sym typeface="League Spartan"/>
              </a:rPr>
              <a:t>OUR SOFTWARE’S MAIN FEATURES PART 2</a:t>
            </a:r>
          </a:p>
        </p:txBody>
      </p:sp>
      <p:sp>
        <p:nvSpPr>
          <p:cNvPr name="TextBox 23" id="23"/>
          <p:cNvSpPr txBox="true"/>
          <p:nvPr/>
        </p:nvSpPr>
        <p:spPr>
          <a:xfrm rot="0">
            <a:off x="1366222" y="3382801"/>
            <a:ext cx="10717799" cy="824863"/>
          </a:xfrm>
          <a:prstGeom prst="rect">
            <a:avLst/>
          </a:prstGeom>
        </p:spPr>
        <p:txBody>
          <a:bodyPr anchor="t" rtlCol="false" tIns="0" lIns="0" bIns="0" rIns="0">
            <a:spAutoFit/>
          </a:bodyPr>
          <a:lstStyle/>
          <a:p>
            <a:pPr algn="just">
              <a:lnSpc>
                <a:spcPts val="3360"/>
              </a:lnSpc>
            </a:pPr>
            <a:r>
              <a:rPr lang="en-US" sz="2400" b="true">
                <a:solidFill>
                  <a:srgbClr val="3A6978"/>
                </a:solidFill>
                <a:latin typeface="Inter Semi-Bold"/>
                <a:ea typeface="Inter Semi-Bold"/>
                <a:cs typeface="Inter Semi-Bold"/>
                <a:sym typeface="Inter Semi-Bold"/>
              </a:rPr>
              <a:t>E&amp;I Const</a:t>
            </a:r>
            <a:r>
              <a:rPr lang="en-US" b="true" sz="2400">
                <a:solidFill>
                  <a:srgbClr val="3A6978"/>
                </a:solidFill>
                <a:latin typeface="Inter Semi-Bold"/>
                <a:ea typeface="Inter Semi-Bold"/>
                <a:cs typeface="Inter Semi-Bold"/>
                <a:sym typeface="Inter Semi-Bold"/>
              </a:rPr>
              <a:t>ruction Management extracts key information from project PDFs and organizes it into a structured, tag-based interface for site engineers.</a:t>
            </a:r>
          </a:p>
        </p:txBody>
      </p:sp>
      <p:sp>
        <p:nvSpPr>
          <p:cNvPr name="TextBox 24" id="24"/>
          <p:cNvSpPr txBox="true"/>
          <p:nvPr/>
        </p:nvSpPr>
        <p:spPr>
          <a:xfrm rot="0">
            <a:off x="1142197" y="5415308"/>
            <a:ext cx="2630727" cy="375283"/>
          </a:xfrm>
          <a:prstGeom prst="rect">
            <a:avLst/>
          </a:prstGeom>
        </p:spPr>
        <p:txBody>
          <a:bodyPr anchor="t" rtlCol="false" tIns="0" lIns="0" bIns="0" rIns="0">
            <a:spAutoFit/>
          </a:bodyPr>
          <a:lstStyle/>
          <a:p>
            <a:pPr algn="ctr">
              <a:lnSpc>
                <a:spcPts val="2940"/>
              </a:lnSpc>
            </a:pPr>
            <a:r>
              <a:rPr lang="en-US" sz="2100" b="true">
                <a:solidFill>
                  <a:srgbClr val="FFFFFF"/>
                </a:solidFill>
                <a:latin typeface="Poppins Semi-Bold"/>
                <a:ea typeface="Poppins Semi-Bold"/>
                <a:cs typeface="Poppins Semi-Bold"/>
                <a:sym typeface="Poppins Semi-Bold"/>
              </a:rPr>
              <a:t>Task Managem</a:t>
            </a:r>
            <a:r>
              <a:rPr lang="en-US" b="true" sz="2100">
                <a:solidFill>
                  <a:srgbClr val="FFFFFF"/>
                </a:solidFill>
                <a:latin typeface="Poppins Semi-Bold"/>
                <a:ea typeface="Poppins Semi-Bold"/>
                <a:cs typeface="Poppins Semi-Bold"/>
                <a:sym typeface="Poppins Semi-Bold"/>
              </a:rPr>
              <a:t>ent</a:t>
            </a:r>
          </a:p>
        </p:txBody>
      </p:sp>
      <p:sp>
        <p:nvSpPr>
          <p:cNvPr name="TextBox 25" id="25"/>
          <p:cNvSpPr txBox="true"/>
          <p:nvPr/>
        </p:nvSpPr>
        <p:spPr>
          <a:xfrm rot="0">
            <a:off x="1224484" y="6142657"/>
            <a:ext cx="2630727" cy="1425573"/>
          </a:xfrm>
          <a:prstGeom prst="rect">
            <a:avLst/>
          </a:prstGeom>
        </p:spPr>
        <p:txBody>
          <a:bodyPr anchor="t" rtlCol="false" tIns="0" lIns="0" bIns="0" rIns="0">
            <a:spAutoFit/>
          </a:bodyPr>
          <a:lstStyle/>
          <a:p>
            <a:pPr algn="ctr">
              <a:lnSpc>
                <a:spcPts val="2800"/>
              </a:lnSpc>
            </a:pPr>
            <a:r>
              <a:rPr lang="en-US" sz="2000">
                <a:solidFill>
                  <a:srgbClr val="FFFFFF"/>
                </a:solidFill>
                <a:latin typeface="Poppins"/>
                <a:ea typeface="Poppins"/>
                <a:cs typeface="Poppins"/>
                <a:sym typeface="Poppins"/>
              </a:rPr>
              <a:t>Assig</a:t>
            </a:r>
            <a:r>
              <a:rPr lang="en-US" sz="2000">
                <a:solidFill>
                  <a:srgbClr val="FFFFFF"/>
                </a:solidFill>
                <a:latin typeface="Poppins"/>
                <a:ea typeface="Poppins"/>
                <a:cs typeface="Poppins"/>
                <a:sym typeface="Poppins"/>
              </a:rPr>
              <a:t>n, track, and close field tasks directly within the platform</a:t>
            </a:r>
          </a:p>
        </p:txBody>
      </p:sp>
      <p:sp>
        <p:nvSpPr>
          <p:cNvPr name="TextBox 26" id="26"/>
          <p:cNvSpPr txBox="true"/>
          <p:nvPr/>
        </p:nvSpPr>
        <p:spPr>
          <a:xfrm rot="0">
            <a:off x="4441383" y="6198537"/>
            <a:ext cx="2630727" cy="2281287"/>
          </a:xfrm>
          <a:prstGeom prst="rect">
            <a:avLst/>
          </a:prstGeom>
        </p:spPr>
        <p:txBody>
          <a:bodyPr anchor="t" rtlCol="false" tIns="0" lIns="0" bIns="0" rIns="0">
            <a:spAutoFit/>
          </a:bodyPr>
          <a:lstStyle/>
          <a:p>
            <a:pPr algn="ctr">
              <a:lnSpc>
                <a:spcPts val="2380"/>
              </a:lnSpc>
            </a:pPr>
            <a:r>
              <a:rPr lang="en-US" sz="1700">
                <a:solidFill>
                  <a:srgbClr val="FFFFFF"/>
                </a:solidFill>
                <a:latin typeface="Poppins"/>
                <a:ea typeface="Poppins"/>
                <a:cs typeface="Poppins"/>
                <a:sym typeface="Poppins"/>
              </a:rPr>
              <a:t>Dedicated dashboards and permissio</a:t>
            </a:r>
            <a:r>
              <a:rPr lang="en-US" sz="1700">
                <a:solidFill>
                  <a:srgbClr val="FFFFFF"/>
                </a:solidFill>
                <a:latin typeface="Poppins"/>
                <a:ea typeface="Poppins"/>
                <a:cs typeface="Poppins"/>
                <a:sym typeface="Poppins"/>
              </a:rPr>
              <a:t>ns for Managers and Field Engineers, so everyone sees exactly what they need.</a:t>
            </a:r>
          </a:p>
          <a:p>
            <a:pPr algn="ctr">
              <a:lnSpc>
                <a:spcPts val="2800"/>
              </a:lnSpc>
            </a:pPr>
          </a:p>
          <a:p>
            <a:pPr algn="ctr">
              <a:lnSpc>
                <a:spcPts val="1084"/>
              </a:lnSpc>
            </a:pPr>
          </a:p>
        </p:txBody>
      </p:sp>
      <p:sp>
        <p:nvSpPr>
          <p:cNvPr name="TextBox 27" id="27"/>
          <p:cNvSpPr txBox="true"/>
          <p:nvPr/>
        </p:nvSpPr>
        <p:spPr>
          <a:xfrm rot="0">
            <a:off x="10870941" y="6198537"/>
            <a:ext cx="2630727" cy="2581908"/>
          </a:xfrm>
          <a:prstGeom prst="rect">
            <a:avLst/>
          </a:prstGeom>
        </p:spPr>
        <p:txBody>
          <a:bodyPr anchor="t" rtlCol="false" tIns="0" lIns="0" bIns="0" rIns="0">
            <a:spAutoFit/>
          </a:bodyPr>
          <a:lstStyle/>
          <a:p>
            <a:pPr algn="ctr">
              <a:lnSpc>
                <a:spcPts val="2520"/>
              </a:lnSpc>
            </a:pPr>
            <a:r>
              <a:rPr lang="en-US" sz="1800">
                <a:solidFill>
                  <a:srgbClr val="FFFFFF"/>
                </a:solidFill>
                <a:latin typeface="Poppins"/>
                <a:ea typeface="Poppins"/>
                <a:cs typeface="Poppins"/>
                <a:sym typeface="Poppins"/>
              </a:rPr>
              <a:t>Built-in safety workflows</a:t>
            </a:r>
            <a:r>
              <a:rPr lang="en-US" sz="1800">
                <a:solidFill>
                  <a:srgbClr val="FFFFFF"/>
                </a:solidFill>
                <a:latin typeface="Poppins"/>
                <a:ea typeface="Poppins"/>
                <a:cs typeface="Poppins"/>
                <a:sym typeface="Poppins"/>
              </a:rPr>
              <a:t> for issuing, approving, and tracking permits before any field work begins.</a:t>
            </a:r>
          </a:p>
          <a:p>
            <a:pPr algn="ctr">
              <a:lnSpc>
                <a:spcPts val="2800"/>
              </a:lnSpc>
            </a:pPr>
          </a:p>
          <a:p>
            <a:pPr algn="ctr">
              <a:lnSpc>
                <a:spcPts val="2660"/>
              </a:lnSpc>
            </a:pPr>
          </a:p>
        </p:txBody>
      </p:sp>
      <p:sp>
        <p:nvSpPr>
          <p:cNvPr name="TextBox 28" id="28"/>
          <p:cNvSpPr txBox="true"/>
          <p:nvPr/>
        </p:nvSpPr>
        <p:spPr>
          <a:xfrm rot="0">
            <a:off x="7658283" y="6208062"/>
            <a:ext cx="2534300" cy="2714742"/>
          </a:xfrm>
          <a:prstGeom prst="rect">
            <a:avLst/>
          </a:prstGeom>
        </p:spPr>
        <p:txBody>
          <a:bodyPr anchor="t" rtlCol="false" tIns="0" lIns="0" bIns="0" rIns="0">
            <a:spAutoFit/>
          </a:bodyPr>
          <a:lstStyle/>
          <a:p>
            <a:pPr algn="ctr">
              <a:lnSpc>
                <a:spcPts val="2697"/>
              </a:lnSpc>
            </a:pPr>
            <a:r>
              <a:rPr lang="en-US" sz="1926">
                <a:solidFill>
                  <a:srgbClr val="FFFFFF"/>
                </a:solidFill>
                <a:latin typeface="Poppins"/>
                <a:ea typeface="Poppins"/>
                <a:cs typeface="Poppins"/>
                <a:sym typeface="Poppins"/>
              </a:rPr>
              <a:t>Monitor and allocate manpower,</a:t>
            </a:r>
            <a:r>
              <a:rPr lang="en-US" sz="1926">
                <a:solidFill>
                  <a:srgbClr val="FFFFFF"/>
                </a:solidFill>
                <a:latin typeface="Poppins"/>
                <a:ea typeface="Poppins"/>
                <a:cs typeface="Poppins"/>
                <a:sym typeface="Poppins"/>
              </a:rPr>
              <a:t> materials, and equipment from a single centralized view.</a:t>
            </a:r>
          </a:p>
          <a:p>
            <a:pPr algn="ctr">
              <a:lnSpc>
                <a:spcPts val="2697"/>
              </a:lnSpc>
            </a:pPr>
          </a:p>
          <a:p>
            <a:pPr algn="ctr">
              <a:lnSpc>
                <a:spcPts val="2697"/>
              </a:lnSpc>
            </a:pPr>
          </a:p>
        </p:txBody>
      </p:sp>
      <p:sp>
        <p:nvSpPr>
          <p:cNvPr name="TextBox 29" id="29"/>
          <p:cNvSpPr txBox="true"/>
          <p:nvPr/>
        </p:nvSpPr>
        <p:spPr>
          <a:xfrm rot="0">
            <a:off x="4441383" y="5196818"/>
            <a:ext cx="2630727" cy="888998"/>
          </a:xfrm>
          <a:prstGeom prst="rect">
            <a:avLst/>
          </a:prstGeom>
        </p:spPr>
        <p:txBody>
          <a:bodyPr anchor="t" rtlCol="false" tIns="0" lIns="0" bIns="0" rIns="0">
            <a:spAutoFit/>
          </a:bodyPr>
          <a:lstStyle/>
          <a:p>
            <a:pPr algn="ctr">
              <a:lnSpc>
                <a:spcPts val="3500"/>
              </a:lnSpc>
            </a:pPr>
            <a:r>
              <a:rPr lang="en-US" sz="2500" b="true">
                <a:solidFill>
                  <a:srgbClr val="FFFFFF"/>
                </a:solidFill>
                <a:latin typeface="Poppins Semi-Bold"/>
                <a:ea typeface="Poppins Semi-Bold"/>
                <a:cs typeface="Poppins Semi-Bold"/>
                <a:sym typeface="Poppins Semi-Bold"/>
              </a:rPr>
              <a:t>Rol</a:t>
            </a:r>
            <a:r>
              <a:rPr lang="en-US" b="true" sz="2500">
                <a:solidFill>
                  <a:srgbClr val="FFFFFF"/>
                </a:solidFill>
                <a:latin typeface="Poppins Semi-Bold"/>
                <a:ea typeface="Poppins Semi-Bold"/>
                <a:cs typeface="Poppins Semi-Bold"/>
                <a:sym typeface="Poppins Semi-Bold"/>
              </a:rPr>
              <a:t>e-Based Access Control</a:t>
            </a:r>
          </a:p>
        </p:txBody>
      </p:sp>
      <p:sp>
        <p:nvSpPr>
          <p:cNvPr name="TextBox 30" id="30"/>
          <p:cNvSpPr txBox="true"/>
          <p:nvPr/>
        </p:nvSpPr>
        <p:spPr>
          <a:xfrm rot="0">
            <a:off x="10870941" y="5196818"/>
            <a:ext cx="2630727" cy="888998"/>
          </a:xfrm>
          <a:prstGeom prst="rect">
            <a:avLst/>
          </a:prstGeom>
        </p:spPr>
        <p:txBody>
          <a:bodyPr anchor="t" rtlCol="false" tIns="0" lIns="0" bIns="0" rIns="0">
            <a:spAutoFit/>
          </a:bodyPr>
          <a:lstStyle/>
          <a:p>
            <a:pPr algn="ctr">
              <a:lnSpc>
                <a:spcPts val="3500"/>
              </a:lnSpc>
            </a:pPr>
            <a:r>
              <a:rPr lang="en-US" sz="2500" b="true">
                <a:solidFill>
                  <a:srgbClr val="FFFFFF"/>
                </a:solidFill>
                <a:latin typeface="Poppins Semi-Bold"/>
                <a:ea typeface="Poppins Semi-Bold"/>
                <a:cs typeface="Poppins Semi-Bold"/>
                <a:sym typeface="Poppins Semi-Bold"/>
              </a:rPr>
              <a:t>HSE / Permit to Work (PTW)</a:t>
            </a:r>
          </a:p>
        </p:txBody>
      </p:sp>
      <p:sp>
        <p:nvSpPr>
          <p:cNvPr name="TextBox 31" id="31"/>
          <p:cNvSpPr txBox="true"/>
          <p:nvPr/>
        </p:nvSpPr>
        <p:spPr>
          <a:xfrm rot="0">
            <a:off x="7658283" y="5177183"/>
            <a:ext cx="2630727" cy="888998"/>
          </a:xfrm>
          <a:prstGeom prst="rect">
            <a:avLst/>
          </a:prstGeom>
        </p:spPr>
        <p:txBody>
          <a:bodyPr anchor="t" rtlCol="false" tIns="0" lIns="0" bIns="0" rIns="0">
            <a:spAutoFit/>
          </a:bodyPr>
          <a:lstStyle/>
          <a:p>
            <a:pPr algn="ctr">
              <a:lnSpc>
                <a:spcPts val="3500"/>
              </a:lnSpc>
            </a:pPr>
            <a:r>
              <a:rPr lang="en-US" sz="2500" b="true">
                <a:solidFill>
                  <a:srgbClr val="FFFFFF"/>
                </a:solidFill>
                <a:latin typeface="Poppins Semi-Bold"/>
                <a:ea typeface="Poppins Semi-Bold"/>
                <a:cs typeface="Poppins Semi-Bold"/>
                <a:sym typeface="Poppins Semi-Bold"/>
              </a:rPr>
              <a:t>R</a:t>
            </a:r>
            <a:r>
              <a:rPr lang="en-US" b="true" sz="2500">
                <a:solidFill>
                  <a:srgbClr val="FFFFFF"/>
                </a:solidFill>
                <a:latin typeface="Poppins Semi-Bold"/>
                <a:ea typeface="Poppins Semi-Bold"/>
                <a:cs typeface="Poppins Semi-Bold"/>
                <a:sym typeface="Poppins Semi-Bold"/>
              </a:rPr>
              <a:t>esource Management</a:t>
            </a:r>
          </a:p>
        </p:txBody>
      </p:sp>
      <p:sp>
        <p:nvSpPr>
          <p:cNvPr name="Freeform 32" id="32"/>
          <p:cNvSpPr/>
          <p:nvPr/>
        </p:nvSpPr>
        <p:spPr>
          <a:xfrm flipH="false" flipV="false" rot="0">
            <a:off x="1028700" y="838316"/>
            <a:ext cx="675045" cy="675045"/>
          </a:xfrm>
          <a:custGeom>
            <a:avLst/>
            <a:gdLst/>
            <a:ahLst/>
            <a:cxnLst/>
            <a:rect r="r" b="b" t="t" l="l"/>
            <a:pathLst>
              <a:path h="675045" w="675045">
                <a:moveTo>
                  <a:pt x="0" y="0"/>
                </a:moveTo>
                <a:lnTo>
                  <a:pt x="675045" y="0"/>
                </a:lnTo>
                <a:lnTo>
                  <a:pt x="675045" y="675045"/>
                </a:lnTo>
                <a:lnTo>
                  <a:pt x="0" y="675045"/>
                </a:lnTo>
                <a:lnTo>
                  <a:pt x="0" y="0"/>
                </a:lnTo>
                <a:close/>
              </a:path>
            </a:pathLst>
          </a:custGeom>
          <a:blipFill>
            <a:blip r:embed="rId13"/>
            <a:stretch>
              <a:fillRect l="0" t="0" r="0" b="0"/>
            </a:stretch>
          </a:blipFill>
        </p:spPr>
      </p:sp>
      <p:sp>
        <p:nvSpPr>
          <p:cNvPr name="TextBox 33" id="33"/>
          <p:cNvSpPr txBox="true"/>
          <p:nvPr/>
        </p:nvSpPr>
        <p:spPr>
          <a:xfrm rot="0">
            <a:off x="1686100" y="1048118"/>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Freeform 2" id="2"/>
          <p:cNvSpPr/>
          <p:nvPr/>
        </p:nvSpPr>
        <p:spPr>
          <a:xfrm flipH="false" flipV="false" rot="0">
            <a:off x="955338" y="857851"/>
            <a:ext cx="675045" cy="675045"/>
          </a:xfrm>
          <a:custGeom>
            <a:avLst/>
            <a:gdLst/>
            <a:ahLst/>
            <a:cxnLst/>
            <a:rect r="r" b="b" t="t" l="l"/>
            <a:pathLst>
              <a:path h="675045" w="675045">
                <a:moveTo>
                  <a:pt x="0" y="0"/>
                </a:moveTo>
                <a:lnTo>
                  <a:pt x="675045" y="0"/>
                </a:lnTo>
                <a:lnTo>
                  <a:pt x="675045" y="675045"/>
                </a:lnTo>
                <a:lnTo>
                  <a:pt x="0" y="675045"/>
                </a:lnTo>
                <a:lnTo>
                  <a:pt x="0" y="0"/>
                </a:lnTo>
                <a:close/>
              </a:path>
            </a:pathLst>
          </a:custGeom>
          <a:blipFill>
            <a:blip r:embed="rId2"/>
            <a:stretch>
              <a:fillRect l="0" t="0" r="0" b="0"/>
            </a:stretch>
          </a:blipFill>
        </p:spPr>
      </p:sp>
      <p:grpSp>
        <p:nvGrpSpPr>
          <p:cNvPr name="Group 3" id="3"/>
          <p:cNvGrpSpPr/>
          <p:nvPr/>
        </p:nvGrpSpPr>
        <p:grpSpPr>
          <a:xfrm rot="5400000">
            <a:off x="8493629" y="-51271"/>
            <a:ext cx="6695878" cy="11923264"/>
            <a:chOff x="0" y="0"/>
            <a:chExt cx="1763524" cy="3140284"/>
          </a:xfrm>
        </p:grpSpPr>
        <p:sp>
          <p:nvSpPr>
            <p:cNvPr name="Freeform 4" id="4"/>
            <p:cNvSpPr/>
            <p:nvPr/>
          </p:nvSpPr>
          <p:spPr>
            <a:xfrm flipH="false" flipV="false" rot="0">
              <a:off x="0" y="0"/>
              <a:ext cx="1763524" cy="3140284"/>
            </a:xfrm>
            <a:custGeom>
              <a:avLst/>
              <a:gdLst/>
              <a:ahLst/>
              <a:cxnLst/>
              <a:rect r="r" b="b" t="t" l="l"/>
              <a:pathLst>
                <a:path h="3140284" w="1763524">
                  <a:moveTo>
                    <a:pt x="0" y="0"/>
                  </a:moveTo>
                  <a:lnTo>
                    <a:pt x="1763524" y="0"/>
                  </a:lnTo>
                  <a:lnTo>
                    <a:pt x="1763524" y="3140284"/>
                  </a:lnTo>
                  <a:lnTo>
                    <a:pt x="0" y="3140284"/>
                  </a:lnTo>
                  <a:close/>
                </a:path>
              </a:pathLst>
            </a:custGeom>
            <a:solidFill>
              <a:srgbClr val="9CCFDF"/>
            </a:solidFill>
          </p:spPr>
        </p:sp>
        <p:sp>
          <p:nvSpPr>
            <p:cNvPr name="TextBox 5" id="5"/>
            <p:cNvSpPr txBox="true"/>
            <p:nvPr/>
          </p:nvSpPr>
          <p:spPr>
            <a:xfrm>
              <a:off x="0" y="-47625"/>
              <a:ext cx="1763524" cy="3187909"/>
            </a:xfrm>
            <a:prstGeom prst="rect">
              <a:avLst/>
            </a:prstGeom>
          </p:spPr>
          <p:txBody>
            <a:bodyPr anchor="ctr" rtlCol="false" tIns="50800" lIns="50800" bIns="50800" rIns="50800"/>
            <a:lstStyle/>
            <a:p>
              <a:pPr algn="ctr">
                <a:lnSpc>
                  <a:spcPts val="2800"/>
                </a:lnSpc>
              </a:pPr>
            </a:p>
          </p:txBody>
        </p:sp>
      </p:grpSp>
      <p:sp>
        <p:nvSpPr>
          <p:cNvPr name="Freeform 6" id="6"/>
          <p:cNvSpPr/>
          <p:nvPr/>
        </p:nvSpPr>
        <p:spPr>
          <a:xfrm flipH="false" flipV="false" rot="0">
            <a:off x="5879936" y="2562422"/>
            <a:ext cx="11860726" cy="6695878"/>
          </a:xfrm>
          <a:custGeom>
            <a:avLst/>
            <a:gdLst/>
            <a:ahLst/>
            <a:cxnLst/>
            <a:rect r="r" b="b" t="t" l="l"/>
            <a:pathLst>
              <a:path h="6695878" w="11860726">
                <a:moveTo>
                  <a:pt x="0" y="0"/>
                </a:moveTo>
                <a:lnTo>
                  <a:pt x="11860726" y="0"/>
                </a:lnTo>
                <a:lnTo>
                  <a:pt x="11860726" y="6695878"/>
                </a:lnTo>
                <a:lnTo>
                  <a:pt x="0" y="6695878"/>
                </a:lnTo>
                <a:lnTo>
                  <a:pt x="0" y="0"/>
                </a:lnTo>
                <a:close/>
              </a:path>
            </a:pathLst>
          </a:custGeom>
          <a:blipFill>
            <a:blip r:embed="rId3"/>
            <a:stretch>
              <a:fillRect l="0" t="0" r="0" b="0"/>
            </a:stretch>
          </a:blipFill>
        </p:spPr>
      </p:sp>
      <p:sp>
        <p:nvSpPr>
          <p:cNvPr name="TextBox 7" id="7"/>
          <p:cNvSpPr txBox="true"/>
          <p:nvPr/>
        </p:nvSpPr>
        <p:spPr>
          <a:xfrm rot="0">
            <a:off x="362559" y="2018384"/>
            <a:ext cx="6664491" cy="2557781"/>
          </a:xfrm>
          <a:prstGeom prst="rect">
            <a:avLst/>
          </a:prstGeom>
        </p:spPr>
        <p:txBody>
          <a:bodyPr anchor="t" rtlCol="false" tIns="0" lIns="0" bIns="0" rIns="0">
            <a:spAutoFit/>
          </a:bodyPr>
          <a:lstStyle/>
          <a:p>
            <a:pPr algn="l">
              <a:lnSpc>
                <a:spcPts val="10159"/>
              </a:lnSpc>
            </a:pPr>
            <a:r>
              <a:rPr lang="en-US" sz="7999">
                <a:solidFill>
                  <a:srgbClr val="010C29"/>
                </a:solidFill>
                <a:latin typeface="League Spartan"/>
                <a:ea typeface="League Spartan"/>
                <a:cs typeface="League Spartan"/>
                <a:sym typeface="League Spartan"/>
              </a:rPr>
              <a:t>REAL SITE</a:t>
            </a:r>
            <a:r>
              <a:rPr lang="en-US" sz="7999">
                <a:solidFill>
                  <a:srgbClr val="010C29"/>
                </a:solidFill>
                <a:latin typeface="League Spartan"/>
                <a:ea typeface="League Spartan"/>
                <a:cs typeface="League Spartan"/>
                <a:sym typeface="League Spartan"/>
              </a:rPr>
              <a:t> USE CASE</a:t>
            </a:r>
          </a:p>
        </p:txBody>
      </p:sp>
      <p:sp>
        <p:nvSpPr>
          <p:cNvPr name="TextBox 8" id="8"/>
          <p:cNvSpPr txBox="true"/>
          <p:nvPr/>
        </p:nvSpPr>
        <p:spPr>
          <a:xfrm rot="0">
            <a:off x="362559" y="4528540"/>
            <a:ext cx="5358382" cy="4177663"/>
          </a:xfrm>
          <a:prstGeom prst="rect">
            <a:avLst/>
          </a:prstGeom>
        </p:spPr>
        <p:txBody>
          <a:bodyPr anchor="t" rtlCol="false" tIns="0" lIns="0" bIns="0" rIns="0">
            <a:spAutoFit/>
          </a:bodyPr>
          <a:lstStyle/>
          <a:p>
            <a:pPr algn="l">
              <a:lnSpc>
                <a:spcPts val="3360"/>
              </a:lnSpc>
            </a:pPr>
            <a:r>
              <a:rPr lang="en-US" sz="2400" b="true">
                <a:solidFill>
                  <a:srgbClr val="3A6978"/>
                </a:solidFill>
                <a:latin typeface="Inter Semi-Bold"/>
                <a:ea typeface="Inter Semi-Bold"/>
                <a:cs typeface="Inter Semi-Bold"/>
                <a:sym typeface="Inter Semi-Bold"/>
              </a:rPr>
              <a:t>An</a:t>
            </a:r>
            <a:r>
              <a:rPr lang="en-US" sz="2400" b="true">
                <a:solidFill>
                  <a:srgbClr val="3A6978"/>
                </a:solidFill>
                <a:latin typeface="Inter Semi-Bold"/>
                <a:ea typeface="Inter Semi-Bold"/>
                <a:cs typeface="Inter Semi-Bold"/>
                <a:sym typeface="Inter Semi-Bold"/>
              </a:rPr>
              <a:t> engineer needs to install an instrument such as PT-101. Instead of searching through multiple documents, the engineer enters the tag number and immediately sees the relevant information such as the I/O type, document number and revision, cable path from the instrument to the system cabinet, etc...</a:t>
            </a:r>
          </a:p>
        </p:txBody>
      </p:sp>
      <p:sp>
        <p:nvSpPr>
          <p:cNvPr name="TextBox 9" id="9"/>
          <p:cNvSpPr txBox="true"/>
          <p:nvPr/>
        </p:nvSpPr>
        <p:spPr>
          <a:xfrm rot="0">
            <a:off x="1612738" y="1067652"/>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Freeform 2" id="2"/>
          <p:cNvSpPr/>
          <p:nvPr/>
        </p:nvSpPr>
        <p:spPr>
          <a:xfrm flipH="false" flipV="false" rot="0">
            <a:off x="955338" y="857851"/>
            <a:ext cx="675045" cy="675045"/>
          </a:xfrm>
          <a:custGeom>
            <a:avLst/>
            <a:gdLst/>
            <a:ahLst/>
            <a:cxnLst/>
            <a:rect r="r" b="b" t="t" l="l"/>
            <a:pathLst>
              <a:path h="675045" w="675045">
                <a:moveTo>
                  <a:pt x="0" y="0"/>
                </a:moveTo>
                <a:lnTo>
                  <a:pt x="675045" y="0"/>
                </a:lnTo>
                <a:lnTo>
                  <a:pt x="675045" y="675045"/>
                </a:lnTo>
                <a:lnTo>
                  <a:pt x="0" y="675045"/>
                </a:lnTo>
                <a:lnTo>
                  <a:pt x="0" y="0"/>
                </a:lnTo>
                <a:close/>
              </a:path>
            </a:pathLst>
          </a:custGeom>
          <a:blipFill>
            <a:blip r:embed="rId2"/>
            <a:stretch>
              <a:fillRect l="0" t="0" r="0" b="0"/>
            </a:stretch>
          </a:blipFill>
        </p:spPr>
      </p:sp>
      <p:grpSp>
        <p:nvGrpSpPr>
          <p:cNvPr name="Group 3" id="3"/>
          <p:cNvGrpSpPr/>
          <p:nvPr/>
        </p:nvGrpSpPr>
        <p:grpSpPr>
          <a:xfrm rot="5400000">
            <a:off x="8493629" y="-51271"/>
            <a:ext cx="6695878" cy="11923264"/>
            <a:chOff x="0" y="0"/>
            <a:chExt cx="1763524" cy="3140284"/>
          </a:xfrm>
        </p:grpSpPr>
        <p:sp>
          <p:nvSpPr>
            <p:cNvPr name="Freeform 4" id="4"/>
            <p:cNvSpPr/>
            <p:nvPr/>
          </p:nvSpPr>
          <p:spPr>
            <a:xfrm flipH="false" flipV="false" rot="0">
              <a:off x="0" y="0"/>
              <a:ext cx="1763524" cy="3140284"/>
            </a:xfrm>
            <a:custGeom>
              <a:avLst/>
              <a:gdLst/>
              <a:ahLst/>
              <a:cxnLst/>
              <a:rect r="r" b="b" t="t" l="l"/>
              <a:pathLst>
                <a:path h="3140284" w="1763524">
                  <a:moveTo>
                    <a:pt x="0" y="0"/>
                  </a:moveTo>
                  <a:lnTo>
                    <a:pt x="1763524" y="0"/>
                  </a:lnTo>
                  <a:lnTo>
                    <a:pt x="1763524" y="3140284"/>
                  </a:lnTo>
                  <a:lnTo>
                    <a:pt x="0" y="3140284"/>
                  </a:lnTo>
                  <a:close/>
                </a:path>
              </a:pathLst>
            </a:custGeom>
            <a:solidFill>
              <a:srgbClr val="9CCFDF"/>
            </a:solidFill>
          </p:spPr>
        </p:sp>
        <p:sp>
          <p:nvSpPr>
            <p:cNvPr name="TextBox 5" id="5"/>
            <p:cNvSpPr txBox="true"/>
            <p:nvPr/>
          </p:nvSpPr>
          <p:spPr>
            <a:xfrm>
              <a:off x="0" y="-47625"/>
              <a:ext cx="1763524" cy="3187909"/>
            </a:xfrm>
            <a:prstGeom prst="rect">
              <a:avLst/>
            </a:prstGeom>
          </p:spPr>
          <p:txBody>
            <a:bodyPr anchor="ctr" rtlCol="false" tIns="50800" lIns="50800" bIns="50800" rIns="50800"/>
            <a:lstStyle/>
            <a:p>
              <a:pPr algn="ctr">
                <a:lnSpc>
                  <a:spcPts val="2800"/>
                </a:lnSpc>
              </a:pPr>
            </a:p>
          </p:txBody>
        </p:sp>
      </p:grpSp>
      <p:sp>
        <p:nvSpPr>
          <p:cNvPr name="Freeform 6" id="6"/>
          <p:cNvSpPr/>
          <p:nvPr/>
        </p:nvSpPr>
        <p:spPr>
          <a:xfrm flipH="false" flipV="false" rot="0">
            <a:off x="5879936" y="2562422"/>
            <a:ext cx="11936393" cy="6766938"/>
          </a:xfrm>
          <a:custGeom>
            <a:avLst/>
            <a:gdLst/>
            <a:ahLst/>
            <a:cxnLst/>
            <a:rect r="r" b="b" t="t" l="l"/>
            <a:pathLst>
              <a:path h="6766938" w="11936393">
                <a:moveTo>
                  <a:pt x="0" y="0"/>
                </a:moveTo>
                <a:lnTo>
                  <a:pt x="11936393" y="0"/>
                </a:lnTo>
                <a:lnTo>
                  <a:pt x="11936393" y="6766937"/>
                </a:lnTo>
                <a:lnTo>
                  <a:pt x="0" y="6766937"/>
                </a:lnTo>
                <a:lnTo>
                  <a:pt x="0" y="0"/>
                </a:lnTo>
                <a:close/>
              </a:path>
            </a:pathLst>
          </a:custGeom>
          <a:blipFill>
            <a:blip r:embed="rId3"/>
            <a:stretch>
              <a:fillRect l="0" t="0" r="0" b="0"/>
            </a:stretch>
          </a:blipFill>
        </p:spPr>
      </p:sp>
      <p:sp>
        <p:nvSpPr>
          <p:cNvPr name="TextBox 7" id="7"/>
          <p:cNvSpPr txBox="true"/>
          <p:nvPr/>
        </p:nvSpPr>
        <p:spPr>
          <a:xfrm rot="0">
            <a:off x="362559" y="1876161"/>
            <a:ext cx="5760482" cy="1547114"/>
          </a:xfrm>
          <a:prstGeom prst="rect">
            <a:avLst/>
          </a:prstGeom>
        </p:spPr>
        <p:txBody>
          <a:bodyPr anchor="t" rtlCol="false" tIns="0" lIns="0" bIns="0" rIns="0">
            <a:spAutoFit/>
          </a:bodyPr>
          <a:lstStyle/>
          <a:p>
            <a:pPr algn="l">
              <a:lnSpc>
                <a:spcPts val="6223"/>
              </a:lnSpc>
            </a:pPr>
            <a:r>
              <a:rPr lang="en-US" sz="4900">
                <a:solidFill>
                  <a:srgbClr val="010C29"/>
                </a:solidFill>
                <a:latin typeface="League Spartan"/>
                <a:ea typeface="League Spartan"/>
                <a:cs typeface="League Spartan"/>
                <a:sym typeface="League Spartan"/>
              </a:rPr>
              <a:t>REAL SITE</a:t>
            </a:r>
            <a:r>
              <a:rPr lang="en-US" sz="4900">
                <a:solidFill>
                  <a:srgbClr val="010C29"/>
                </a:solidFill>
                <a:latin typeface="League Spartan"/>
                <a:ea typeface="League Spartan"/>
                <a:cs typeface="League Spartan"/>
                <a:sym typeface="League Spartan"/>
              </a:rPr>
              <a:t> USE CASE</a:t>
            </a:r>
          </a:p>
        </p:txBody>
      </p:sp>
      <p:sp>
        <p:nvSpPr>
          <p:cNvPr name="TextBox 8" id="8"/>
          <p:cNvSpPr txBox="true"/>
          <p:nvPr/>
        </p:nvSpPr>
        <p:spPr>
          <a:xfrm rot="0">
            <a:off x="205129" y="3747125"/>
            <a:ext cx="5673241" cy="5989953"/>
          </a:xfrm>
          <a:prstGeom prst="rect">
            <a:avLst/>
          </a:prstGeom>
        </p:spPr>
        <p:txBody>
          <a:bodyPr anchor="t" rtlCol="false" tIns="0" lIns="0" bIns="0" rIns="0">
            <a:spAutoFit/>
          </a:bodyPr>
          <a:lstStyle/>
          <a:p>
            <a:pPr algn="l">
              <a:lnSpc>
                <a:spcPts val="3220"/>
              </a:lnSpc>
            </a:pPr>
            <a:r>
              <a:rPr lang="en-US" sz="2300" b="true">
                <a:solidFill>
                  <a:srgbClr val="3A6978"/>
                </a:solidFill>
                <a:latin typeface="Inter Semi-Bold"/>
                <a:ea typeface="Inter Semi-Bold"/>
                <a:cs typeface="Inter Semi-Bold"/>
                <a:sym typeface="Inter Semi-Bold"/>
              </a:rPr>
              <a:t>During construction, an</a:t>
            </a:r>
            <a:r>
              <a:rPr lang="en-US" sz="2300" b="true">
                <a:solidFill>
                  <a:srgbClr val="3A6978"/>
                </a:solidFill>
                <a:latin typeface="Inter Semi-Bold"/>
                <a:ea typeface="Inter Semi-Bold"/>
                <a:cs typeface="Inter Semi-Bold"/>
                <a:sym typeface="Inter Semi-Bold"/>
              </a:rPr>
              <a:t> engineer needs to check whether the latest drawing contains any field modifications. Instead of manually opening and reviewing dozens of PDF pages, the engineer opens the Redline Markup screen. ConstructIQ automatically identifies the pages containing redline changes and links them to the corresponding document number and title. The engineer can immediately open the affected page, review the modification, and mark it as processed once the change has been incorporated into the project documentation.</a:t>
            </a:r>
          </a:p>
        </p:txBody>
      </p:sp>
      <p:sp>
        <p:nvSpPr>
          <p:cNvPr name="TextBox 9" id="9"/>
          <p:cNvSpPr txBox="true"/>
          <p:nvPr/>
        </p:nvSpPr>
        <p:spPr>
          <a:xfrm rot="0">
            <a:off x="1612738" y="1067652"/>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Freeform 2" id="2"/>
          <p:cNvSpPr/>
          <p:nvPr/>
        </p:nvSpPr>
        <p:spPr>
          <a:xfrm flipH="false" flipV="false" rot="0">
            <a:off x="955338" y="857851"/>
            <a:ext cx="675045" cy="675045"/>
          </a:xfrm>
          <a:custGeom>
            <a:avLst/>
            <a:gdLst/>
            <a:ahLst/>
            <a:cxnLst/>
            <a:rect r="r" b="b" t="t" l="l"/>
            <a:pathLst>
              <a:path h="675045" w="675045">
                <a:moveTo>
                  <a:pt x="0" y="0"/>
                </a:moveTo>
                <a:lnTo>
                  <a:pt x="675045" y="0"/>
                </a:lnTo>
                <a:lnTo>
                  <a:pt x="675045" y="675045"/>
                </a:lnTo>
                <a:lnTo>
                  <a:pt x="0" y="675045"/>
                </a:lnTo>
                <a:lnTo>
                  <a:pt x="0" y="0"/>
                </a:lnTo>
                <a:close/>
              </a:path>
            </a:pathLst>
          </a:custGeom>
          <a:blipFill>
            <a:blip r:embed="rId2"/>
            <a:stretch>
              <a:fillRect l="0" t="0" r="0" b="0"/>
            </a:stretch>
          </a:blipFill>
        </p:spPr>
      </p:sp>
      <p:grpSp>
        <p:nvGrpSpPr>
          <p:cNvPr name="Group 3" id="3"/>
          <p:cNvGrpSpPr/>
          <p:nvPr/>
        </p:nvGrpSpPr>
        <p:grpSpPr>
          <a:xfrm rot="5400000">
            <a:off x="8493629" y="-51271"/>
            <a:ext cx="6695878" cy="11923264"/>
            <a:chOff x="0" y="0"/>
            <a:chExt cx="1763524" cy="3140284"/>
          </a:xfrm>
        </p:grpSpPr>
        <p:sp>
          <p:nvSpPr>
            <p:cNvPr name="Freeform 4" id="4"/>
            <p:cNvSpPr/>
            <p:nvPr/>
          </p:nvSpPr>
          <p:spPr>
            <a:xfrm flipH="false" flipV="false" rot="0">
              <a:off x="0" y="0"/>
              <a:ext cx="1763524" cy="3140284"/>
            </a:xfrm>
            <a:custGeom>
              <a:avLst/>
              <a:gdLst/>
              <a:ahLst/>
              <a:cxnLst/>
              <a:rect r="r" b="b" t="t" l="l"/>
              <a:pathLst>
                <a:path h="3140284" w="1763524">
                  <a:moveTo>
                    <a:pt x="0" y="0"/>
                  </a:moveTo>
                  <a:lnTo>
                    <a:pt x="1763524" y="0"/>
                  </a:lnTo>
                  <a:lnTo>
                    <a:pt x="1763524" y="3140284"/>
                  </a:lnTo>
                  <a:lnTo>
                    <a:pt x="0" y="3140284"/>
                  </a:lnTo>
                  <a:close/>
                </a:path>
              </a:pathLst>
            </a:custGeom>
            <a:solidFill>
              <a:srgbClr val="9CCFDF"/>
            </a:solidFill>
          </p:spPr>
        </p:sp>
        <p:sp>
          <p:nvSpPr>
            <p:cNvPr name="TextBox 5" id="5"/>
            <p:cNvSpPr txBox="true"/>
            <p:nvPr/>
          </p:nvSpPr>
          <p:spPr>
            <a:xfrm>
              <a:off x="0" y="-47625"/>
              <a:ext cx="1763524" cy="3187909"/>
            </a:xfrm>
            <a:prstGeom prst="rect">
              <a:avLst/>
            </a:prstGeom>
          </p:spPr>
          <p:txBody>
            <a:bodyPr anchor="ctr" rtlCol="false" tIns="50800" lIns="50800" bIns="50800" rIns="50800"/>
            <a:lstStyle/>
            <a:p>
              <a:pPr algn="ctr">
                <a:lnSpc>
                  <a:spcPts val="2800"/>
                </a:lnSpc>
              </a:pPr>
            </a:p>
          </p:txBody>
        </p:sp>
      </p:grpSp>
      <p:sp>
        <p:nvSpPr>
          <p:cNvPr name="Freeform 6" id="6"/>
          <p:cNvSpPr/>
          <p:nvPr/>
        </p:nvSpPr>
        <p:spPr>
          <a:xfrm flipH="false" flipV="false" rot="0">
            <a:off x="5868874" y="2565357"/>
            <a:ext cx="11927613" cy="6768346"/>
          </a:xfrm>
          <a:custGeom>
            <a:avLst/>
            <a:gdLst/>
            <a:ahLst/>
            <a:cxnLst/>
            <a:rect r="r" b="b" t="t" l="l"/>
            <a:pathLst>
              <a:path h="6768346" w="11927613">
                <a:moveTo>
                  <a:pt x="0" y="0"/>
                </a:moveTo>
                <a:lnTo>
                  <a:pt x="11927613" y="0"/>
                </a:lnTo>
                <a:lnTo>
                  <a:pt x="11927613" y="6768345"/>
                </a:lnTo>
                <a:lnTo>
                  <a:pt x="0" y="6768345"/>
                </a:lnTo>
                <a:lnTo>
                  <a:pt x="0" y="0"/>
                </a:lnTo>
                <a:close/>
              </a:path>
            </a:pathLst>
          </a:custGeom>
          <a:blipFill>
            <a:blip r:embed="rId3"/>
            <a:stretch>
              <a:fillRect l="0" t="0" r="0" b="0"/>
            </a:stretch>
          </a:blipFill>
        </p:spPr>
      </p:sp>
      <p:sp>
        <p:nvSpPr>
          <p:cNvPr name="TextBox 7" id="7"/>
          <p:cNvSpPr txBox="true"/>
          <p:nvPr/>
        </p:nvSpPr>
        <p:spPr>
          <a:xfrm rot="0">
            <a:off x="362559" y="1766115"/>
            <a:ext cx="5074682" cy="1779016"/>
          </a:xfrm>
          <a:prstGeom prst="rect">
            <a:avLst/>
          </a:prstGeom>
        </p:spPr>
        <p:txBody>
          <a:bodyPr anchor="t" rtlCol="false" tIns="0" lIns="0" bIns="0" rIns="0">
            <a:spAutoFit/>
          </a:bodyPr>
          <a:lstStyle/>
          <a:p>
            <a:pPr algn="l">
              <a:lnSpc>
                <a:spcPts val="7112"/>
              </a:lnSpc>
            </a:pPr>
            <a:r>
              <a:rPr lang="en-US" sz="5600">
                <a:solidFill>
                  <a:srgbClr val="010C29"/>
                </a:solidFill>
                <a:latin typeface="League Spartan"/>
                <a:ea typeface="League Spartan"/>
                <a:cs typeface="League Spartan"/>
                <a:sym typeface="League Spartan"/>
              </a:rPr>
              <a:t>REAL SITE</a:t>
            </a:r>
            <a:r>
              <a:rPr lang="en-US" sz="5600">
                <a:solidFill>
                  <a:srgbClr val="010C29"/>
                </a:solidFill>
                <a:latin typeface="League Spartan"/>
                <a:ea typeface="League Spartan"/>
                <a:cs typeface="League Spartan"/>
                <a:sym typeface="League Spartan"/>
              </a:rPr>
              <a:t> USE CASE</a:t>
            </a:r>
          </a:p>
        </p:txBody>
      </p:sp>
      <p:sp>
        <p:nvSpPr>
          <p:cNvPr name="TextBox 8" id="8"/>
          <p:cNvSpPr txBox="true"/>
          <p:nvPr/>
        </p:nvSpPr>
        <p:spPr>
          <a:xfrm rot="0">
            <a:off x="220709" y="3507031"/>
            <a:ext cx="5358382" cy="5840093"/>
          </a:xfrm>
          <a:prstGeom prst="rect">
            <a:avLst/>
          </a:prstGeom>
        </p:spPr>
        <p:txBody>
          <a:bodyPr anchor="t" rtlCol="false" tIns="0" lIns="0" bIns="0" rIns="0">
            <a:spAutoFit/>
          </a:bodyPr>
          <a:lstStyle/>
          <a:p>
            <a:pPr algn="l">
              <a:lnSpc>
                <a:spcPts val="3080"/>
              </a:lnSpc>
            </a:pPr>
            <a:r>
              <a:rPr lang="en-US" sz="2200" b="true">
                <a:solidFill>
                  <a:srgbClr val="3A6978"/>
                </a:solidFill>
                <a:latin typeface="Inter Semi-Bold"/>
                <a:ea typeface="Inter Semi-Bold"/>
                <a:cs typeface="Inter Semi-Bold"/>
                <a:sym typeface="Inter Semi-Bold"/>
              </a:rPr>
              <a:t>A</a:t>
            </a:r>
            <a:r>
              <a:rPr lang="en-US" sz="2200" b="true">
                <a:solidFill>
                  <a:srgbClr val="3A6978"/>
                </a:solidFill>
                <a:latin typeface="Inter Semi-Bold"/>
                <a:ea typeface="Inter Semi-Bold"/>
                <a:cs typeface="Inter Semi-Bold"/>
                <a:sym typeface="Inter Semi-Bold"/>
              </a:rPr>
              <a:t> project manager wants to know the current status of site activities without collecting updates from multiple engineers or manually reviewing Excel sheets. Using the Progress screen, the manager immediately sees the actual completion figures for instruments, cables and other construction activities. Progress can be reviewed by system, subsystem or activity, making it easy to identify completed work, remaining quantities and areas falling behind plan. This gives the project team a clear, data-driven view of the site's current status.</a:t>
            </a:r>
          </a:p>
        </p:txBody>
      </p:sp>
      <p:sp>
        <p:nvSpPr>
          <p:cNvPr name="TextBox 9" id="9"/>
          <p:cNvSpPr txBox="true"/>
          <p:nvPr/>
        </p:nvSpPr>
        <p:spPr>
          <a:xfrm rot="0">
            <a:off x="1612738" y="1067652"/>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TextBox 2" id="2"/>
          <p:cNvSpPr txBox="true"/>
          <p:nvPr/>
        </p:nvSpPr>
        <p:spPr>
          <a:xfrm rot="0">
            <a:off x="765679" y="3731727"/>
            <a:ext cx="8507033" cy="1064387"/>
          </a:xfrm>
          <a:prstGeom prst="rect">
            <a:avLst/>
          </a:prstGeom>
        </p:spPr>
        <p:txBody>
          <a:bodyPr anchor="t" rtlCol="false" tIns="0" lIns="0" bIns="0" rIns="0">
            <a:spAutoFit/>
          </a:bodyPr>
          <a:lstStyle/>
          <a:p>
            <a:pPr algn="l">
              <a:lnSpc>
                <a:spcPts val="8508"/>
              </a:lnSpc>
            </a:pPr>
            <a:r>
              <a:rPr lang="en-US" sz="6699">
                <a:solidFill>
                  <a:srgbClr val="010C29"/>
                </a:solidFill>
                <a:latin typeface="League Spartan"/>
                <a:ea typeface="League Spartan"/>
                <a:cs typeface="League Spartan"/>
                <a:sym typeface="League Spartan"/>
              </a:rPr>
              <a:t>BUSINESS</a:t>
            </a:r>
            <a:r>
              <a:rPr lang="en-US" sz="6699">
                <a:solidFill>
                  <a:srgbClr val="010C29"/>
                </a:solidFill>
                <a:latin typeface="League Spartan"/>
                <a:ea typeface="League Spartan"/>
                <a:cs typeface="League Spartan"/>
                <a:sym typeface="League Spartan"/>
              </a:rPr>
              <a:t> VALUE</a:t>
            </a:r>
          </a:p>
        </p:txBody>
      </p:sp>
      <p:grpSp>
        <p:nvGrpSpPr>
          <p:cNvPr name="Group 3" id="3"/>
          <p:cNvGrpSpPr/>
          <p:nvPr/>
        </p:nvGrpSpPr>
        <p:grpSpPr>
          <a:xfrm rot="5400000">
            <a:off x="10253223" y="3338652"/>
            <a:ext cx="7650208" cy="6361946"/>
            <a:chOff x="0" y="0"/>
            <a:chExt cx="2014870" cy="1675574"/>
          </a:xfrm>
        </p:grpSpPr>
        <p:sp>
          <p:nvSpPr>
            <p:cNvPr name="Freeform 4" id="4"/>
            <p:cNvSpPr/>
            <p:nvPr/>
          </p:nvSpPr>
          <p:spPr>
            <a:xfrm flipH="false" flipV="false" rot="0">
              <a:off x="0" y="0"/>
              <a:ext cx="2014870" cy="1675574"/>
            </a:xfrm>
            <a:custGeom>
              <a:avLst/>
              <a:gdLst/>
              <a:ahLst/>
              <a:cxnLst/>
              <a:rect r="r" b="b" t="t" l="l"/>
              <a:pathLst>
                <a:path h="1675574" w="2014870">
                  <a:moveTo>
                    <a:pt x="0" y="0"/>
                  </a:moveTo>
                  <a:lnTo>
                    <a:pt x="2014870" y="0"/>
                  </a:lnTo>
                  <a:lnTo>
                    <a:pt x="2014870" y="1675574"/>
                  </a:lnTo>
                  <a:lnTo>
                    <a:pt x="0" y="1675574"/>
                  </a:lnTo>
                  <a:close/>
                </a:path>
              </a:pathLst>
            </a:custGeom>
            <a:solidFill>
              <a:srgbClr val="ACDAE8"/>
            </a:solidFill>
          </p:spPr>
        </p:sp>
        <p:sp>
          <p:nvSpPr>
            <p:cNvPr name="TextBox 5" id="5"/>
            <p:cNvSpPr txBox="true"/>
            <p:nvPr/>
          </p:nvSpPr>
          <p:spPr>
            <a:xfrm>
              <a:off x="0" y="-47625"/>
              <a:ext cx="2014870" cy="1723199"/>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5400000">
            <a:off x="10373448" y="1578287"/>
            <a:ext cx="2335765" cy="4794661"/>
            <a:chOff x="0" y="0"/>
            <a:chExt cx="615181" cy="1262791"/>
          </a:xfrm>
        </p:grpSpPr>
        <p:sp>
          <p:nvSpPr>
            <p:cNvPr name="Freeform 7" id="7"/>
            <p:cNvSpPr/>
            <p:nvPr/>
          </p:nvSpPr>
          <p:spPr>
            <a:xfrm flipH="false" flipV="false" rot="0">
              <a:off x="0" y="0"/>
              <a:ext cx="615181" cy="1262791"/>
            </a:xfrm>
            <a:custGeom>
              <a:avLst/>
              <a:gdLst/>
              <a:ahLst/>
              <a:cxnLst/>
              <a:rect r="r" b="b" t="t" l="l"/>
              <a:pathLst>
                <a:path h="1262791" w="615181">
                  <a:moveTo>
                    <a:pt x="0" y="0"/>
                  </a:moveTo>
                  <a:lnTo>
                    <a:pt x="615181" y="0"/>
                  </a:lnTo>
                  <a:lnTo>
                    <a:pt x="615181" y="1262791"/>
                  </a:lnTo>
                  <a:lnTo>
                    <a:pt x="0" y="1262791"/>
                  </a:lnTo>
                  <a:close/>
                </a:path>
              </a:pathLst>
            </a:custGeom>
            <a:solidFill>
              <a:srgbClr val="0B4A7A"/>
            </a:solidFill>
          </p:spPr>
        </p:sp>
        <p:sp>
          <p:nvSpPr>
            <p:cNvPr name="TextBox 8" id="8"/>
            <p:cNvSpPr txBox="true"/>
            <p:nvPr/>
          </p:nvSpPr>
          <p:spPr>
            <a:xfrm>
              <a:off x="0" y="-47625"/>
              <a:ext cx="615181" cy="1310416"/>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5400000">
            <a:off x="10396981" y="4069982"/>
            <a:ext cx="2288699" cy="4794661"/>
            <a:chOff x="0" y="0"/>
            <a:chExt cx="602785" cy="1262791"/>
          </a:xfrm>
        </p:grpSpPr>
        <p:sp>
          <p:nvSpPr>
            <p:cNvPr name="Freeform 10" id="10"/>
            <p:cNvSpPr/>
            <p:nvPr/>
          </p:nvSpPr>
          <p:spPr>
            <a:xfrm flipH="false" flipV="false" rot="0">
              <a:off x="0" y="0"/>
              <a:ext cx="602785" cy="1262791"/>
            </a:xfrm>
            <a:custGeom>
              <a:avLst/>
              <a:gdLst/>
              <a:ahLst/>
              <a:cxnLst/>
              <a:rect r="r" b="b" t="t" l="l"/>
              <a:pathLst>
                <a:path h="1262791" w="602785">
                  <a:moveTo>
                    <a:pt x="0" y="0"/>
                  </a:moveTo>
                  <a:lnTo>
                    <a:pt x="602785" y="0"/>
                  </a:lnTo>
                  <a:lnTo>
                    <a:pt x="602785" y="1262791"/>
                  </a:lnTo>
                  <a:lnTo>
                    <a:pt x="0" y="1262791"/>
                  </a:lnTo>
                  <a:close/>
                </a:path>
              </a:pathLst>
            </a:custGeom>
            <a:gradFill rotWithShape="true">
              <a:gsLst>
                <a:gs pos="0">
                  <a:srgbClr val="21BDC9">
                    <a:alpha val="100000"/>
                  </a:srgbClr>
                </a:gs>
                <a:gs pos="100000">
                  <a:srgbClr val="0B4A7A">
                    <a:alpha val="100000"/>
                  </a:srgbClr>
                </a:gs>
              </a:gsLst>
              <a:lin ang="5400000"/>
            </a:gradFill>
          </p:spPr>
        </p:sp>
        <p:sp>
          <p:nvSpPr>
            <p:cNvPr name="TextBox 11" id="11"/>
            <p:cNvSpPr txBox="true"/>
            <p:nvPr/>
          </p:nvSpPr>
          <p:spPr>
            <a:xfrm>
              <a:off x="0" y="-47625"/>
              <a:ext cx="602785" cy="1310416"/>
            </a:xfrm>
            <a:prstGeom prst="rect">
              <a:avLst/>
            </a:prstGeom>
          </p:spPr>
          <p:txBody>
            <a:bodyPr anchor="ctr" rtlCol="false" tIns="50800" lIns="50800" bIns="50800" rIns="50800"/>
            <a:lstStyle/>
            <a:p>
              <a:pPr algn="ctr">
                <a:lnSpc>
                  <a:spcPts val="2800"/>
                </a:lnSpc>
              </a:pPr>
            </a:p>
          </p:txBody>
        </p:sp>
      </p:grpSp>
      <p:grpSp>
        <p:nvGrpSpPr>
          <p:cNvPr name="Group 12" id="12"/>
          <p:cNvGrpSpPr/>
          <p:nvPr/>
        </p:nvGrpSpPr>
        <p:grpSpPr>
          <a:xfrm rot="5400000">
            <a:off x="10298911" y="6637726"/>
            <a:ext cx="2484838" cy="4794661"/>
            <a:chOff x="0" y="0"/>
            <a:chExt cx="654443" cy="1262791"/>
          </a:xfrm>
        </p:grpSpPr>
        <p:sp>
          <p:nvSpPr>
            <p:cNvPr name="Freeform 13" id="13"/>
            <p:cNvSpPr/>
            <p:nvPr/>
          </p:nvSpPr>
          <p:spPr>
            <a:xfrm flipH="false" flipV="false" rot="0">
              <a:off x="0" y="0"/>
              <a:ext cx="654443" cy="1262791"/>
            </a:xfrm>
            <a:custGeom>
              <a:avLst/>
              <a:gdLst/>
              <a:ahLst/>
              <a:cxnLst/>
              <a:rect r="r" b="b" t="t" l="l"/>
              <a:pathLst>
                <a:path h="1262791" w="654443">
                  <a:moveTo>
                    <a:pt x="0" y="0"/>
                  </a:moveTo>
                  <a:lnTo>
                    <a:pt x="654443" y="0"/>
                  </a:lnTo>
                  <a:lnTo>
                    <a:pt x="654443" y="1262791"/>
                  </a:lnTo>
                  <a:lnTo>
                    <a:pt x="0" y="1262791"/>
                  </a:lnTo>
                  <a:close/>
                </a:path>
              </a:pathLst>
            </a:custGeom>
            <a:solidFill>
              <a:srgbClr val="0B4A7A"/>
            </a:solidFill>
          </p:spPr>
        </p:sp>
        <p:sp>
          <p:nvSpPr>
            <p:cNvPr name="TextBox 14" id="14"/>
            <p:cNvSpPr txBox="true"/>
            <p:nvPr/>
          </p:nvSpPr>
          <p:spPr>
            <a:xfrm>
              <a:off x="0" y="-47625"/>
              <a:ext cx="654443" cy="1310416"/>
            </a:xfrm>
            <a:prstGeom prst="rect">
              <a:avLst/>
            </a:prstGeom>
          </p:spPr>
          <p:txBody>
            <a:bodyPr anchor="ctr" rtlCol="false" tIns="50800" lIns="50800" bIns="50800" rIns="50800"/>
            <a:lstStyle/>
            <a:p>
              <a:pPr algn="ctr">
                <a:lnSpc>
                  <a:spcPts val="2800"/>
                </a:lnSpc>
              </a:pPr>
            </a:p>
          </p:txBody>
        </p:sp>
      </p:grpSp>
      <p:sp>
        <p:nvSpPr>
          <p:cNvPr name="Freeform 15" id="15"/>
          <p:cNvSpPr/>
          <p:nvPr/>
        </p:nvSpPr>
        <p:spPr>
          <a:xfrm flipH="false" flipV="false" rot="0">
            <a:off x="9242062" y="3549343"/>
            <a:ext cx="943588" cy="799691"/>
          </a:xfrm>
          <a:custGeom>
            <a:avLst/>
            <a:gdLst/>
            <a:ahLst/>
            <a:cxnLst/>
            <a:rect r="r" b="b" t="t" l="l"/>
            <a:pathLst>
              <a:path h="799691" w="943588">
                <a:moveTo>
                  <a:pt x="0" y="0"/>
                </a:moveTo>
                <a:lnTo>
                  <a:pt x="943588" y="0"/>
                </a:lnTo>
                <a:lnTo>
                  <a:pt x="943588" y="799690"/>
                </a:lnTo>
                <a:lnTo>
                  <a:pt x="0" y="79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9272712" y="6112187"/>
            <a:ext cx="814876" cy="814876"/>
          </a:xfrm>
          <a:custGeom>
            <a:avLst/>
            <a:gdLst/>
            <a:ahLst/>
            <a:cxnLst/>
            <a:rect r="r" b="b" t="t" l="l"/>
            <a:pathLst>
              <a:path h="814876" w="814876">
                <a:moveTo>
                  <a:pt x="0" y="0"/>
                </a:moveTo>
                <a:lnTo>
                  <a:pt x="814876" y="0"/>
                </a:lnTo>
                <a:lnTo>
                  <a:pt x="814876" y="814876"/>
                </a:lnTo>
                <a:lnTo>
                  <a:pt x="0" y="8148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17" id="17"/>
          <p:cNvSpPr/>
          <p:nvPr/>
        </p:nvSpPr>
        <p:spPr>
          <a:xfrm flipH="false" flipV="false" rot="0">
            <a:off x="9272712" y="8583212"/>
            <a:ext cx="845526" cy="814876"/>
          </a:xfrm>
          <a:custGeom>
            <a:avLst/>
            <a:gdLst/>
            <a:ahLst/>
            <a:cxnLst/>
            <a:rect r="r" b="b" t="t" l="l"/>
            <a:pathLst>
              <a:path h="814876" w="845526">
                <a:moveTo>
                  <a:pt x="0" y="0"/>
                </a:moveTo>
                <a:lnTo>
                  <a:pt x="845526" y="0"/>
                </a:lnTo>
                <a:lnTo>
                  <a:pt x="845526" y="814875"/>
                </a:lnTo>
                <a:lnTo>
                  <a:pt x="0" y="8148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grpSp>
        <p:nvGrpSpPr>
          <p:cNvPr name="Group 18" id="18"/>
          <p:cNvGrpSpPr/>
          <p:nvPr/>
        </p:nvGrpSpPr>
        <p:grpSpPr>
          <a:xfrm rot="0">
            <a:off x="15300736" y="0"/>
            <a:ext cx="722943" cy="9258300"/>
            <a:chOff x="0" y="0"/>
            <a:chExt cx="190405" cy="2438400"/>
          </a:xfrm>
        </p:grpSpPr>
        <p:sp>
          <p:nvSpPr>
            <p:cNvPr name="Freeform 19" id="19"/>
            <p:cNvSpPr/>
            <p:nvPr/>
          </p:nvSpPr>
          <p:spPr>
            <a:xfrm flipH="false" flipV="false" rot="0">
              <a:off x="0" y="0"/>
              <a:ext cx="190405" cy="2438400"/>
            </a:xfrm>
            <a:custGeom>
              <a:avLst/>
              <a:gdLst/>
              <a:ahLst/>
              <a:cxnLst/>
              <a:rect r="r" b="b" t="t" l="l"/>
              <a:pathLst>
                <a:path h="2438400" w="190405">
                  <a:moveTo>
                    <a:pt x="0" y="0"/>
                  </a:moveTo>
                  <a:lnTo>
                    <a:pt x="190405" y="0"/>
                  </a:lnTo>
                  <a:lnTo>
                    <a:pt x="190405" y="2438400"/>
                  </a:lnTo>
                  <a:lnTo>
                    <a:pt x="0" y="2438400"/>
                  </a:lnTo>
                  <a:close/>
                </a:path>
              </a:pathLst>
            </a:custGeom>
            <a:gradFill rotWithShape="true">
              <a:gsLst>
                <a:gs pos="0">
                  <a:srgbClr val="185582">
                    <a:alpha val="100000"/>
                  </a:srgbClr>
                </a:gs>
                <a:gs pos="100000">
                  <a:srgbClr val="1EB9C9">
                    <a:alpha val="100000"/>
                  </a:srgbClr>
                </a:gs>
              </a:gsLst>
              <a:lin ang="5400000"/>
            </a:gradFill>
          </p:spPr>
        </p:sp>
        <p:sp>
          <p:nvSpPr>
            <p:cNvPr name="TextBox 20" id="20"/>
            <p:cNvSpPr txBox="true"/>
            <p:nvPr/>
          </p:nvSpPr>
          <p:spPr>
            <a:xfrm>
              <a:off x="0" y="-47625"/>
              <a:ext cx="190405" cy="2486025"/>
            </a:xfrm>
            <a:prstGeom prst="rect">
              <a:avLst/>
            </a:prstGeom>
          </p:spPr>
          <p:txBody>
            <a:bodyPr anchor="ctr" rtlCol="false" tIns="50800" lIns="50800" bIns="50800" rIns="50800"/>
            <a:lstStyle/>
            <a:p>
              <a:pPr algn="ctr">
                <a:lnSpc>
                  <a:spcPts val="2800"/>
                </a:lnSpc>
              </a:pPr>
            </a:p>
          </p:txBody>
        </p:sp>
      </p:grpSp>
      <p:sp>
        <p:nvSpPr>
          <p:cNvPr name="Freeform 21" id="21"/>
          <p:cNvSpPr/>
          <p:nvPr/>
        </p:nvSpPr>
        <p:spPr>
          <a:xfrm flipH="false" flipV="false" rot="0">
            <a:off x="10897354" y="1615212"/>
            <a:ext cx="1706388" cy="574484"/>
          </a:xfrm>
          <a:custGeom>
            <a:avLst/>
            <a:gdLst/>
            <a:ahLst/>
            <a:cxnLst/>
            <a:rect r="r" b="b" t="t" l="l"/>
            <a:pathLst>
              <a:path h="574484" w="1706388">
                <a:moveTo>
                  <a:pt x="0" y="0"/>
                </a:moveTo>
                <a:lnTo>
                  <a:pt x="1706388" y="0"/>
                </a:lnTo>
                <a:lnTo>
                  <a:pt x="1706388" y="574484"/>
                </a:lnTo>
                <a:lnTo>
                  <a:pt x="0" y="57448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2" id="22"/>
          <p:cNvSpPr txBox="true"/>
          <p:nvPr/>
        </p:nvSpPr>
        <p:spPr>
          <a:xfrm rot="0">
            <a:off x="799660" y="5834656"/>
            <a:ext cx="7278720" cy="1243963"/>
          </a:xfrm>
          <a:prstGeom prst="rect">
            <a:avLst/>
          </a:prstGeom>
        </p:spPr>
        <p:txBody>
          <a:bodyPr anchor="t" rtlCol="false" tIns="0" lIns="0" bIns="0" rIns="0">
            <a:spAutoFit/>
          </a:bodyPr>
          <a:lstStyle/>
          <a:p>
            <a:pPr algn="just">
              <a:lnSpc>
                <a:spcPts val="3360"/>
              </a:lnSpc>
            </a:pPr>
            <a:r>
              <a:rPr lang="en-US" sz="2400" b="true">
                <a:solidFill>
                  <a:srgbClr val="3A6978"/>
                </a:solidFill>
                <a:latin typeface="Inter Semi-Bold"/>
                <a:ea typeface="Inter Semi-Bold"/>
                <a:cs typeface="Inter Semi-Bold"/>
                <a:sym typeface="Inter Semi-Bold"/>
              </a:rPr>
              <a:t>Th</a:t>
            </a:r>
            <a:r>
              <a:rPr lang="en-US" b="true" sz="2400">
                <a:solidFill>
                  <a:srgbClr val="3A6978"/>
                </a:solidFill>
                <a:latin typeface="Inter Semi-Bold"/>
                <a:ea typeface="Inter Semi-Bold"/>
                <a:cs typeface="Inter Semi-Bold"/>
                <a:sym typeface="Inter Semi-Bold"/>
              </a:rPr>
              <a:t>e platform reduces hidden losses caused by document searching, repeated questions, wrong installations, and slow progress reporting.</a:t>
            </a:r>
          </a:p>
        </p:txBody>
      </p:sp>
      <p:sp>
        <p:nvSpPr>
          <p:cNvPr name="TextBox 23" id="23"/>
          <p:cNvSpPr txBox="true"/>
          <p:nvPr/>
        </p:nvSpPr>
        <p:spPr>
          <a:xfrm rot="0">
            <a:off x="10402247" y="3475357"/>
            <a:ext cx="3440493" cy="1153793"/>
          </a:xfrm>
          <a:prstGeom prst="rect">
            <a:avLst/>
          </a:prstGeom>
        </p:spPr>
        <p:txBody>
          <a:bodyPr anchor="t" rtlCol="false" tIns="0" lIns="0" bIns="0" rIns="0">
            <a:spAutoFit/>
          </a:bodyPr>
          <a:lstStyle/>
          <a:p>
            <a:pPr algn="ctr">
              <a:lnSpc>
                <a:spcPts val="3080"/>
              </a:lnSpc>
            </a:pPr>
            <a:r>
              <a:rPr lang="en-US" sz="2200" b="true">
                <a:solidFill>
                  <a:srgbClr val="FFFFFF"/>
                </a:solidFill>
                <a:latin typeface="Inter Semi-Bold"/>
                <a:ea typeface="Inter Semi-Bold"/>
                <a:cs typeface="Inter Semi-Bold"/>
                <a:sym typeface="Inter Semi-Bold"/>
              </a:rPr>
              <a:t>Engineers spend less time searching and more time executing.</a:t>
            </a:r>
          </a:p>
        </p:txBody>
      </p:sp>
      <p:sp>
        <p:nvSpPr>
          <p:cNvPr name="TextBox 24" id="24"/>
          <p:cNvSpPr txBox="true"/>
          <p:nvPr/>
        </p:nvSpPr>
        <p:spPr>
          <a:xfrm rot="0">
            <a:off x="10030301" y="5996581"/>
            <a:ext cx="3440493" cy="1153793"/>
          </a:xfrm>
          <a:prstGeom prst="rect">
            <a:avLst/>
          </a:prstGeom>
        </p:spPr>
        <p:txBody>
          <a:bodyPr anchor="t" rtlCol="false" tIns="0" lIns="0" bIns="0" rIns="0">
            <a:spAutoFit/>
          </a:bodyPr>
          <a:lstStyle/>
          <a:p>
            <a:pPr algn="ctr">
              <a:lnSpc>
                <a:spcPts val="3080"/>
              </a:lnSpc>
            </a:pPr>
            <a:r>
              <a:rPr lang="en-US" sz="2200" b="true">
                <a:solidFill>
                  <a:srgbClr val="FFFFFF"/>
                </a:solidFill>
                <a:latin typeface="Inter Semi-Bold"/>
                <a:ea typeface="Inter Semi-Bold"/>
                <a:cs typeface="Inter Semi-Bold"/>
                <a:sym typeface="Inter Semi-Bold"/>
              </a:rPr>
              <a:t>Clear data reduces installation errors and rework.</a:t>
            </a:r>
          </a:p>
        </p:txBody>
      </p:sp>
      <p:sp>
        <p:nvSpPr>
          <p:cNvPr name="TextBox 25" id="25"/>
          <p:cNvSpPr txBox="true"/>
          <p:nvPr/>
        </p:nvSpPr>
        <p:spPr>
          <a:xfrm rot="0">
            <a:off x="10210449" y="8437774"/>
            <a:ext cx="3440493" cy="1544318"/>
          </a:xfrm>
          <a:prstGeom prst="rect">
            <a:avLst/>
          </a:prstGeom>
        </p:spPr>
        <p:txBody>
          <a:bodyPr anchor="t" rtlCol="false" tIns="0" lIns="0" bIns="0" rIns="0">
            <a:spAutoFit/>
          </a:bodyPr>
          <a:lstStyle/>
          <a:p>
            <a:pPr algn="ctr">
              <a:lnSpc>
                <a:spcPts val="3080"/>
              </a:lnSpc>
            </a:pPr>
            <a:r>
              <a:rPr lang="en-US" sz="2200" b="true">
                <a:solidFill>
                  <a:srgbClr val="FFFFFF"/>
                </a:solidFill>
                <a:latin typeface="Inter Semi-Bold"/>
                <a:ea typeface="Inter Semi-Bold"/>
                <a:cs typeface="Inter Semi-Bold"/>
                <a:sym typeface="Inter Semi-Bold"/>
              </a:rPr>
              <a:t>Managers gain better insight into work progress and engineering status.</a:t>
            </a:r>
          </a:p>
        </p:txBody>
      </p:sp>
      <p:sp>
        <p:nvSpPr>
          <p:cNvPr name="TextBox 26" id="26"/>
          <p:cNvSpPr txBox="true"/>
          <p:nvPr/>
        </p:nvSpPr>
        <p:spPr>
          <a:xfrm rot="0">
            <a:off x="10615332" y="2880003"/>
            <a:ext cx="2630727" cy="483868"/>
          </a:xfrm>
          <a:prstGeom prst="rect">
            <a:avLst/>
          </a:prstGeom>
        </p:spPr>
        <p:txBody>
          <a:bodyPr anchor="t" rtlCol="false" tIns="0" lIns="0" bIns="0" rIns="0">
            <a:spAutoFit/>
          </a:bodyPr>
          <a:lstStyle/>
          <a:p>
            <a:pPr algn="l">
              <a:lnSpc>
                <a:spcPts val="3780"/>
              </a:lnSpc>
            </a:pPr>
            <a:r>
              <a:rPr lang="en-US" sz="2700" b="true">
                <a:solidFill>
                  <a:srgbClr val="FFFFFF"/>
                </a:solidFill>
                <a:latin typeface="Poppins Semi-Bold"/>
                <a:ea typeface="Poppins Semi-Bold"/>
                <a:cs typeface="Poppins Semi-Bold"/>
                <a:sym typeface="Poppins Semi-Bold"/>
              </a:rPr>
              <a:t>Time</a:t>
            </a:r>
            <a:r>
              <a:rPr lang="en-US" sz="2700" b="true">
                <a:solidFill>
                  <a:srgbClr val="FFFFFF"/>
                </a:solidFill>
                <a:latin typeface="Poppins Semi-Bold"/>
                <a:ea typeface="Poppins Semi-Bold"/>
                <a:cs typeface="Poppins Semi-Bold"/>
                <a:sym typeface="Poppins Semi-Bold"/>
              </a:rPr>
              <a:t> Efficiency</a:t>
            </a:r>
          </a:p>
        </p:txBody>
      </p:sp>
      <p:sp>
        <p:nvSpPr>
          <p:cNvPr name="TextBox 27" id="27"/>
          <p:cNvSpPr txBox="true"/>
          <p:nvPr/>
        </p:nvSpPr>
        <p:spPr>
          <a:xfrm rot="0">
            <a:off x="9535733" y="5398412"/>
            <a:ext cx="4307008" cy="483868"/>
          </a:xfrm>
          <a:prstGeom prst="rect">
            <a:avLst/>
          </a:prstGeom>
        </p:spPr>
        <p:txBody>
          <a:bodyPr anchor="t" rtlCol="false" tIns="0" lIns="0" bIns="0" rIns="0">
            <a:spAutoFit/>
          </a:bodyPr>
          <a:lstStyle/>
          <a:p>
            <a:pPr algn="l">
              <a:lnSpc>
                <a:spcPts val="3780"/>
              </a:lnSpc>
            </a:pPr>
            <a:r>
              <a:rPr lang="en-US" sz="2700" b="true">
                <a:solidFill>
                  <a:srgbClr val="FFFFFF"/>
                </a:solidFill>
                <a:latin typeface="Poppins Semi-Bold"/>
                <a:ea typeface="Poppins Semi-Bold"/>
                <a:cs typeface="Poppins Semi-Bold"/>
                <a:sym typeface="Poppins Semi-Bold"/>
              </a:rPr>
              <a:t>Const</a:t>
            </a:r>
            <a:r>
              <a:rPr lang="en-US" sz="2700" b="true">
                <a:solidFill>
                  <a:srgbClr val="FFFFFF"/>
                </a:solidFill>
                <a:latin typeface="Poppins Semi-Bold"/>
                <a:ea typeface="Poppins Semi-Bold"/>
                <a:cs typeface="Poppins Semi-Bold"/>
                <a:sym typeface="Poppins Semi-Bold"/>
              </a:rPr>
              <a:t>ruction Accuracy</a:t>
            </a:r>
          </a:p>
        </p:txBody>
      </p:sp>
      <p:sp>
        <p:nvSpPr>
          <p:cNvPr name="TextBox 28" id="28"/>
          <p:cNvSpPr txBox="true"/>
          <p:nvPr/>
        </p:nvSpPr>
        <p:spPr>
          <a:xfrm rot="0">
            <a:off x="10402247" y="7868837"/>
            <a:ext cx="3231257" cy="483868"/>
          </a:xfrm>
          <a:prstGeom prst="rect">
            <a:avLst/>
          </a:prstGeom>
        </p:spPr>
        <p:txBody>
          <a:bodyPr anchor="t" rtlCol="false" tIns="0" lIns="0" bIns="0" rIns="0">
            <a:spAutoFit/>
          </a:bodyPr>
          <a:lstStyle/>
          <a:p>
            <a:pPr algn="l">
              <a:lnSpc>
                <a:spcPts val="3780"/>
              </a:lnSpc>
            </a:pPr>
            <a:r>
              <a:rPr lang="en-US" sz="2700" b="true">
                <a:solidFill>
                  <a:srgbClr val="FFFFFF"/>
                </a:solidFill>
                <a:latin typeface="Poppins Semi-Bold"/>
                <a:ea typeface="Poppins Semi-Bold"/>
                <a:cs typeface="Poppins Semi-Bold"/>
                <a:sym typeface="Poppins Semi-Bold"/>
              </a:rPr>
              <a:t>Project</a:t>
            </a:r>
            <a:r>
              <a:rPr lang="en-US" sz="2700" b="true">
                <a:solidFill>
                  <a:srgbClr val="FFFFFF"/>
                </a:solidFill>
                <a:latin typeface="Poppins Semi-Bold"/>
                <a:ea typeface="Poppins Semi-Bold"/>
                <a:cs typeface="Poppins Semi-Bold"/>
                <a:sym typeface="Poppins Semi-Bold"/>
              </a:rPr>
              <a:t> Visibility</a:t>
            </a:r>
          </a:p>
        </p:txBody>
      </p:sp>
      <p:sp>
        <p:nvSpPr>
          <p:cNvPr name="Freeform 29" id="29"/>
          <p:cNvSpPr/>
          <p:nvPr/>
        </p:nvSpPr>
        <p:spPr>
          <a:xfrm flipH="false" flipV="false" rot="0">
            <a:off x="1028700" y="940167"/>
            <a:ext cx="675045" cy="675045"/>
          </a:xfrm>
          <a:custGeom>
            <a:avLst/>
            <a:gdLst/>
            <a:ahLst/>
            <a:cxnLst/>
            <a:rect r="r" b="b" t="t" l="l"/>
            <a:pathLst>
              <a:path h="675045" w="675045">
                <a:moveTo>
                  <a:pt x="0" y="0"/>
                </a:moveTo>
                <a:lnTo>
                  <a:pt x="675045" y="0"/>
                </a:lnTo>
                <a:lnTo>
                  <a:pt x="675045" y="675045"/>
                </a:lnTo>
                <a:lnTo>
                  <a:pt x="0" y="675045"/>
                </a:lnTo>
                <a:lnTo>
                  <a:pt x="0" y="0"/>
                </a:lnTo>
                <a:close/>
              </a:path>
            </a:pathLst>
          </a:custGeom>
          <a:blipFill>
            <a:blip r:embed="rId10"/>
            <a:stretch>
              <a:fillRect l="0" t="0" r="0" b="0"/>
            </a:stretch>
          </a:blipFill>
        </p:spPr>
      </p:sp>
      <p:sp>
        <p:nvSpPr>
          <p:cNvPr name="TextBox 30" id="30"/>
          <p:cNvSpPr txBox="true"/>
          <p:nvPr/>
        </p:nvSpPr>
        <p:spPr>
          <a:xfrm rot="0">
            <a:off x="1686100" y="1149968"/>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grpSp>
        <p:nvGrpSpPr>
          <p:cNvPr name="Group 2" id="2"/>
          <p:cNvGrpSpPr/>
          <p:nvPr/>
        </p:nvGrpSpPr>
        <p:grpSpPr>
          <a:xfrm rot="-10800000">
            <a:off x="723040" y="3338300"/>
            <a:ext cx="17135510" cy="6741300"/>
            <a:chOff x="0" y="0"/>
            <a:chExt cx="4513056" cy="1775486"/>
          </a:xfrm>
        </p:grpSpPr>
        <p:sp>
          <p:nvSpPr>
            <p:cNvPr name="Freeform 3" id="3"/>
            <p:cNvSpPr/>
            <p:nvPr/>
          </p:nvSpPr>
          <p:spPr>
            <a:xfrm flipH="false" flipV="false" rot="0">
              <a:off x="0" y="0"/>
              <a:ext cx="4513056" cy="1775486"/>
            </a:xfrm>
            <a:custGeom>
              <a:avLst/>
              <a:gdLst/>
              <a:ahLst/>
              <a:cxnLst/>
              <a:rect r="r" b="b" t="t" l="l"/>
              <a:pathLst>
                <a:path h="1775486" w="4513056">
                  <a:moveTo>
                    <a:pt x="0" y="0"/>
                  </a:moveTo>
                  <a:lnTo>
                    <a:pt x="4513056" y="0"/>
                  </a:lnTo>
                  <a:lnTo>
                    <a:pt x="4513056" y="1775486"/>
                  </a:lnTo>
                  <a:lnTo>
                    <a:pt x="0" y="1775486"/>
                  </a:lnTo>
                  <a:close/>
                </a:path>
              </a:pathLst>
            </a:custGeom>
            <a:solidFill>
              <a:srgbClr val="ACDAE8"/>
            </a:solidFill>
          </p:spPr>
        </p:sp>
        <p:sp>
          <p:nvSpPr>
            <p:cNvPr name="TextBox 4" id="4"/>
            <p:cNvSpPr txBox="true"/>
            <p:nvPr/>
          </p:nvSpPr>
          <p:spPr>
            <a:xfrm>
              <a:off x="0" y="-47625"/>
              <a:ext cx="4513056" cy="1823111"/>
            </a:xfrm>
            <a:prstGeom prst="rect">
              <a:avLst/>
            </a:prstGeom>
          </p:spPr>
          <p:txBody>
            <a:bodyPr anchor="ctr" rtlCol="false" tIns="50800" lIns="50800" bIns="50800" rIns="50800"/>
            <a:lstStyle/>
            <a:p>
              <a:pPr algn="ctr">
                <a:lnSpc>
                  <a:spcPts val="2800"/>
                </a:lnSpc>
              </a:pPr>
            </a:p>
          </p:txBody>
        </p:sp>
      </p:grpSp>
      <p:sp>
        <p:nvSpPr>
          <p:cNvPr name="Freeform 5" id="5"/>
          <p:cNvSpPr/>
          <p:nvPr/>
        </p:nvSpPr>
        <p:spPr>
          <a:xfrm flipH="false" flipV="false" rot="0">
            <a:off x="1369685" y="4066145"/>
            <a:ext cx="432102" cy="675159"/>
          </a:xfrm>
          <a:custGeom>
            <a:avLst/>
            <a:gdLst/>
            <a:ahLst/>
            <a:cxnLst/>
            <a:rect r="r" b="b" t="t" l="l"/>
            <a:pathLst>
              <a:path h="675159" w="432102">
                <a:moveTo>
                  <a:pt x="0" y="0"/>
                </a:moveTo>
                <a:lnTo>
                  <a:pt x="432102" y="0"/>
                </a:lnTo>
                <a:lnTo>
                  <a:pt x="432102" y="675159"/>
                </a:lnTo>
                <a:lnTo>
                  <a:pt x="0" y="6751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369685" y="7403708"/>
            <a:ext cx="432102" cy="675159"/>
          </a:xfrm>
          <a:custGeom>
            <a:avLst/>
            <a:gdLst/>
            <a:ahLst/>
            <a:cxnLst/>
            <a:rect r="r" b="b" t="t" l="l"/>
            <a:pathLst>
              <a:path h="675159" w="432102">
                <a:moveTo>
                  <a:pt x="0" y="0"/>
                </a:moveTo>
                <a:lnTo>
                  <a:pt x="432102" y="0"/>
                </a:lnTo>
                <a:lnTo>
                  <a:pt x="432102" y="675159"/>
                </a:lnTo>
                <a:lnTo>
                  <a:pt x="0" y="6751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723040" y="2037377"/>
            <a:ext cx="7203382" cy="1188599"/>
          </a:xfrm>
          <a:prstGeom prst="rect">
            <a:avLst/>
          </a:prstGeom>
        </p:spPr>
        <p:txBody>
          <a:bodyPr anchor="t" rtlCol="false" tIns="0" lIns="0" bIns="0" rIns="0">
            <a:spAutoFit/>
          </a:bodyPr>
          <a:lstStyle/>
          <a:p>
            <a:pPr algn="l" marL="0" indent="0" lvl="0">
              <a:lnSpc>
                <a:spcPts val="4788"/>
              </a:lnSpc>
              <a:spcBef>
                <a:spcPct val="0"/>
              </a:spcBef>
            </a:pPr>
            <a:r>
              <a:rPr lang="en-US" b="true" sz="3770" strike="noStrike" u="none">
                <a:solidFill>
                  <a:srgbClr val="010C29"/>
                </a:solidFill>
                <a:latin typeface="League Spartan"/>
                <a:ea typeface="League Spartan"/>
                <a:cs typeface="League Spartan"/>
                <a:sym typeface="League Spartan"/>
              </a:rPr>
              <a:t>I</a:t>
            </a:r>
            <a:r>
              <a:rPr lang="en-US" b="true" sz="3770" strike="noStrike" u="none">
                <a:solidFill>
                  <a:srgbClr val="010C29"/>
                </a:solidFill>
                <a:latin typeface="League Spartan"/>
                <a:ea typeface="League Spartan"/>
                <a:cs typeface="League Spartan"/>
                <a:sym typeface="League Spartan"/>
              </a:rPr>
              <a:t>MPLEMENTATION</a:t>
            </a:r>
            <a:r>
              <a:rPr lang="en-US" b="true" sz="3770" strike="noStrike" u="none">
                <a:solidFill>
                  <a:srgbClr val="010C29"/>
                </a:solidFill>
                <a:latin typeface="League Spartan"/>
                <a:ea typeface="League Spartan"/>
                <a:cs typeface="League Spartan"/>
                <a:sym typeface="League Spartan"/>
              </a:rPr>
              <a:t> ROADMAP (NEXT STEPS)</a:t>
            </a:r>
          </a:p>
        </p:txBody>
      </p:sp>
      <p:sp>
        <p:nvSpPr>
          <p:cNvPr name="TextBox 8" id="8"/>
          <p:cNvSpPr txBox="true"/>
          <p:nvPr/>
        </p:nvSpPr>
        <p:spPr>
          <a:xfrm rot="0">
            <a:off x="2133926" y="4693679"/>
            <a:ext cx="5949074" cy="1663063"/>
          </a:xfrm>
          <a:prstGeom prst="rect">
            <a:avLst/>
          </a:prstGeom>
        </p:spPr>
        <p:txBody>
          <a:bodyPr anchor="t" rtlCol="false" tIns="0" lIns="0" bIns="0" rIns="0">
            <a:spAutoFit/>
          </a:bodyPr>
          <a:lstStyle/>
          <a:p>
            <a:pPr algn="l">
              <a:lnSpc>
                <a:spcPts val="3360"/>
              </a:lnSpc>
            </a:pPr>
            <a:r>
              <a:rPr lang="en-US" sz="2400">
                <a:solidFill>
                  <a:srgbClr val="010C29"/>
                </a:solidFill>
                <a:latin typeface="Inter"/>
                <a:ea typeface="Inter"/>
                <a:cs typeface="Inter"/>
                <a:sym typeface="Inter"/>
              </a:rPr>
              <a:t>The buyer provides the official project document package including instrument indexes, cable schedules, wiring diagrams, loop drawings, and I/O lists.</a:t>
            </a:r>
          </a:p>
        </p:txBody>
      </p:sp>
      <p:sp>
        <p:nvSpPr>
          <p:cNvPr name="TextBox 9" id="9"/>
          <p:cNvSpPr txBox="true"/>
          <p:nvPr/>
        </p:nvSpPr>
        <p:spPr>
          <a:xfrm rot="0">
            <a:off x="2133926" y="8014337"/>
            <a:ext cx="5792496" cy="1663063"/>
          </a:xfrm>
          <a:prstGeom prst="rect">
            <a:avLst/>
          </a:prstGeom>
        </p:spPr>
        <p:txBody>
          <a:bodyPr anchor="t" rtlCol="false" tIns="0" lIns="0" bIns="0" rIns="0">
            <a:spAutoFit/>
          </a:bodyPr>
          <a:lstStyle/>
          <a:p>
            <a:pPr algn="l">
              <a:lnSpc>
                <a:spcPts val="3360"/>
              </a:lnSpc>
            </a:pPr>
            <a:r>
              <a:rPr lang="en-US" sz="2400">
                <a:solidFill>
                  <a:srgbClr val="010C29"/>
                </a:solidFill>
                <a:latin typeface="Inter"/>
                <a:ea typeface="Inter"/>
                <a:cs typeface="Inter"/>
                <a:sym typeface="Inter"/>
              </a:rPr>
              <a:t>We configure the high-performance local PC/server on your site OR provision your secure, fully managed online cloud environment.</a:t>
            </a:r>
          </a:p>
        </p:txBody>
      </p:sp>
      <p:sp>
        <p:nvSpPr>
          <p:cNvPr name="TextBox 10" id="10"/>
          <p:cNvSpPr txBox="true"/>
          <p:nvPr/>
        </p:nvSpPr>
        <p:spPr>
          <a:xfrm rot="0">
            <a:off x="2133926" y="4140200"/>
            <a:ext cx="6058329" cy="450848"/>
          </a:xfrm>
          <a:prstGeom prst="rect">
            <a:avLst/>
          </a:prstGeom>
        </p:spPr>
        <p:txBody>
          <a:bodyPr anchor="t" rtlCol="false" tIns="0" lIns="0" bIns="0" rIns="0">
            <a:spAutoFit/>
          </a:bodyPr>
          <a:lstStyle/>
          <a:p>
            <a:pPr algn="l">
              <a:lnSpc>
                <a:spcPts val="3500"/>
              </a:lnSpc>
            </a:pPr>
            <a:r>
              <a:rPr lang="en-US" sz="2500" b="true">
                <a:solidFill>
                  <a:srgbClr val="010C29"/>
                </a:solidFill>
                <a:latin typeface="Poppins Bold"/>
                <a:ea typeface="Poppins Bold"/>
                <a:cs typeface="Poppins Bold"/>
                <a:sym typeface="Poppins Bold"/>
              </a:rPr>
              <a:t>Pha</a:t>
            </a:r>
            <a:r>
              <a:rPr lang="en-US" sz="2500" b="true">
                <a:solidFill>
                  <a:srgbClr val="010C29"/>
                </a:solidFill>
                <a:latin typeface="Poppins Bold"/>
                <a:ea typeface="Poppins Bold"/>
                <a:cs typeface="Poppins Bold"/>
                <a:sym typeface="Poppins Bold"/>
              </a:rPr>
              <a:t>se 1: Secure Data Handover</a:t>
            </a:r>
          </a:p>
        </p:txBody>
      </p:sp>
      <p:sp>
        <p:nvSpPr>
          <p:cNvPr name="TextBox 11" id="11"/>
          <p:cNvSpPr txBox="true"/>
          <p:nvPr/>
        </p:nvSpPr>
        <p:spPr>
          <a:xfrm rot="0">
            <a:off x="2165144" y="7477763"/>
            <a:ext cx="6646613" cy="888998"/>
          </a:xfrm>
          <a:prstGeom prst="rect">
            <a:avLst/>
          </a:prstGeom>
        </p:spPr>
        <p:txBody>
          <a:bodyPr anchor="t" rtlCol="false" tIns="0" lIns="0" bIns="0" rIns="0">
            <a:spAutoFit/>
          </a:bodyPr>
          <a:lstStyle/>
          <a:p>
            <a:pPr algn="l">
              <a:lnSpc>
                <a:spcPts val="3500"/>
              </a:lnSpc>
            </a:pPr>
            <a:r>
              <a:rPr lang="en-US" sz="2500" b="true">
                <a:solidFill>
                  <a:srgbClr val="010C29"/>
                </a:solidFill>
                <a:latin typeface="Poppins Bold"/>
                <a:ea typeface="Poppins Bold"/>
                <a:cs typeface="Poppins Bold"/>
                <a:sym typeface="Poppins Bold"/>
              </a:rPr>
              <a:t>Phase 3:</a:t>
            </a:r>
            <a:r>
              <a:rPr lang="en-US" sz="2500" b="true">
                <a:solidFill>
                  <a:srgbClr val="010C29"/>
                </a:solidFill>
                <a:latin typeface="Poppins Bold"/>
                <a:ea typeface="Poppins Bold"/>
                <a:cs typeface="Poppins Bold"/>
                <a:sym typeface="Poppins Bold"/>
              </a:rPr>
              <a:t> Environment Deployment</a:t>
            </a:r>
          </a:p>
          <a:p>
            <a:pPr algn="l">
              <a:lnSpc>
                <a:spcPts val="3500"/>
              </a:lnSpc>
            </a:pPr>
          </a:p>
        </p:txBody>
      </p:sp>
      <p:sp>
        <p:nvSpPr>
          <p:cNvPr name="Freeform 12" id="12"/>
          <p:cNvSpPr/>
          <p:nvPr/>
        </p:nvSpPr>
        <p:spPr>
          <a:xfrm flipH="false" flipV="false" rot="0">
            <a:off x="1028700" y="691178"/>
            <a:ext cx="675045" cy="675045"/>
          </a:xfrm>
          <a:custGeom>
            <a:avLst/>
            <a:gdLst/>
            <a:ahLst/>
            <a:cxnLst/>
            <a:rect r="r" b="b" t="t" l="l"/>
            <a:pathLst>
              <a:path h="675045" w="675045">
                <a:moveTo>
                  <a:pt x="0" y="0"/>
                </a:moveTo>
                <a:lnTo>
                  <a:pt x="675045" y="0"/>
                </a:lnTo>
                <a:lnTo>
                  <a:pt x="675045" y="675044"/>
                </a:lnTo>
                <a:lnTo>
                  <a:pt x="0" y="675044"/>
                </a:lnTo>
                <a:lnTo>
                  <a:pt x="0" y="0"/>
                </a:lnTo>
                <a:close/>
              </a:path>
            </a:pathLst>
          </a:custGeom>
          <a:blipFill>
            <a:blip r:embed="rId4"/>
            <a:stretch>
              <a:fillRect l="0" t="0" r="0" b="0"/>
            </a:stretch>
          </a:blipFill>
        </p:spPr>
      </p:sp>
      <p:sp>
        <p:nvSpPr>
          <p:cNvPr name="TextBox 13" id="13"/>
          <p:cNvSpPr txBox="true"/>
          <p:nvPr/>
        </p:nvSpPr>
        <p:spPr>
          <a:xfrm rot="0">
            <a:off x="1686100" y="900979"/>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
        <p:nvSpPr>
          <p:cNvPr name="AutoShape 14" id="14"/>
          <p:cNvSpPr/>
          <p:nvPr/>
        </p:nvSpPr>
        <p:spPr>
          <a:xfrm flipV="true">
            <a:off x="9290795" y="3596083"/>
            <a:ext cx="0" cy="6087092"/>
          </a:xfrm>
          <a:prstGeom prst="line">
            <a:avLst/>
          </a:prstGeom>
          <a:ln cap="flat" w="38100">
            <a:solidFill>
              <a:srgbClr val="000000"/>
            </a:solidFill>
            <a:prstDash val="solid"/>
            <a:headEnd type="none" len="sm" w="sm"/>
            <a:tailEnd type="none" len="sm" w="sm"/>
          </a:ln>
        </p:spPr>
      </p:sp>
      <p:sp>
        <p:nvSpPr>
          <p:cNvPr name="Freeform 15" id="15"/>
          <p:cNvSpPr/>
          <p:nvPr/>
        </p:nvSpPr>
        <p:spPr>
          <a:xfrm flipH="false" flipV="false" rot="0">
            <a:off x="10171458" y="4066145"/>
            <a:ext cx="432102" cy="675159"/>
          </a:xfrm>
          <a:custGeom>
            <a:avLst/>
            <a:gdLst/>
            <a:ahLst/>
            <a:cxnLst/>
            <a:rect r="r" b="b" t="t" l="l"/>
            <a:pathLst>
              <a:path h="675159" w="432102">
                <a:moveTo>
                  <a:pt x="0" y="0"/>
                </a:moveTo>
                <a:lnTo>
                  <a:pt x="432102" y="0"/>
                </a:lnTo>
                <a:lnTo>
                  <a:pt x="432102" y="675159"/>
                </a:lnTo>
                <a:lnTo>
                  <a:pt x="0" y="6751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10171458" y="7403708"/>
            <a:ext cx="432102" cy="675159"/>
          </a:xfrm>
          <a:custGeom>
            <a:avLst/>
            <a:gdLst/>
            <a:ahLst/>
            <a:cxnLst/>
            <a:rect r="r" b="b" t="t" l="l"/>
            <a:pathLst>
              <a:path h="675159" w="432102">
                <a:moveTo>
                  <a:pt x="0" y="0"/>
                </a:moveTo>
                <a:lnTo>
                  <a:pt x="432102" y="0"/>
                </a:lnTo>
                <a:lnTo>
                  <a:pt x="432102" y="675159"/>
                </a:lnTo>
                <a:lnTo>
                  <a:pt x="0" y="6751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7" id="17"/>
          <p:cNvSpPr txBox="true"/>
          <p:nvPr/>
        </p:nvSpPr>
        <p:spPr>
          <a:xfrm rot="0">
            <a:off x="10935700" y="4693679"/>
            <a:ext cx="5519785" cy="1243963"/>
          </a:xfrm>
          <a:prstGeom prst="rect">
            <a:avLst/>
          </a:prstGeom>
        </p:spPr>
        <p:txBody>
          <a:bodyPr anchor="t" rtlCol="false" tIns="0" lIns="0" bIns="0" rIns="0">
            <a:spAutoFit/>
          </a:bodyPr>
          <a:lstStyle/>
          <a:p>
            <a:pPr algn="l">
              <a:lnSpc>
                <a:spcPts val="3360"/>
              </a:lnSpc>
            </a:pPr>
            <a:r>
              <a:rPr lang="en-US" sz="2400">
                <a:solidFill>
                  <a:srgbClr val="010C29"/>
                </a:solidFill>
                <a:latin typeface="Inter"/>
                <a:ea typeface="Inter"/>
                <a:cs typeface="Inter"/>
                <a:sym typeface="Inter"/>
              </a:rPr>
              <a:t>Our unique extraction tool processes your PDFs, maps out the tag logic, and populates the structured database.</a:t>
            </a:r>
          </a:p>
        </p:txBody>
      </p:sp>
      <p:sp>
        <p:nvSpPr>
          <p:cNvPr name="TextBox 18" id="18"/>
          <p:cNvSpPr txBox="true"/>
          <p:nvPr/>
        </p:nvSpPr>
        <p:spPr>
          <a:xfrm rot="0">
            <a:off x="10935700" y="8014337"/>
            <a:ext cx="6678412" cy="1663063"/>
          </a:xfrm>
          <a:prstGeom prst="rect">
            <a:avLst/>
          </a:prstGeom>
        </p:spPr>
        <p:txBody>
          <a:bodyPr anchor="t" rtlCol="false" tIns="0" lIns="0" bIns="0" rIns="0">
            <a:spAutoFit/>
          </a:bodyPr>
          <a:lstStyle/>
          <a:p>
            <a:pPr algn="l">
              <a:lnSpc>
                <a:spcPts val="3360"/>
              </a:lnSpc>
            </a:pPr>
            <a:r>
              <a:rPr lang="en-US" sz="2400">
                <a:solidFill>
                  <a:srgbClr val="010C29"/>
                </a:solidFill>
                <a:latin typeface="Inter"/>
                <a:ea typeface="Inter"/>
                <a:cs typeface="Inter"/>
                <a:sym typeface="Inter"/>
              </a:rPr>
              <a:t>We cross-check the system's tag search accuracy, conduct a quick training session for your field engineers, and hand over deployment keys for immediate site use.</a:t>
            </a:r>
          </a:p>
        </p:txBody>
      </p:sp>
      <p:sp>
        <p:nvSpPr>
          <p:cNvPr name="TextBox 19" id="19"/>
          <p:cNvSpPr txBox="true"/>
          <p:nvPr/>
        </p:nvSpPr>
        <p:spPr>
          <a:xfrm rot="0">
            <a:off x="10935700" y="4140200"/>
            <a:ext cx="6678412" cy="888998"/>
          </a:xfrm>
          <a:prstGeom prst="rect">
            <a:avLst/>
          </a:prstGeom>
        </p:spPr>
        <p:txBody>
          <a:bodyPr anchor="t" rtlCol="false" tIns="0" lIns="0" bIns="0" rIns="0">
            <a:spAutoFit/>
          </a:bodyPr>
          <a:lstStyle/>
          <a:p>
            <a:pPr algn="l">
              <a:lnSpc>
                <a:spcPts val="3500"/>
              </a:lnSpc>
            </a:pPr>
            <a:r>
              <a:rPr lang="en-US" sz="2500" b="true">
                <a:solidFill>
                  <a:srgbClr val="010C29"/>
                </a:solidFill>
                <a:latin typeface="Poppins Bold"/>
                <a:ea typeface="Poppins Bold"/>
                <a:cs typeface="Poppins Bold"/>
                <a:sym typeface="Poppins Bold"/>
              </a:rPr>
              <a:t>Pha</a:t>
            </a:r>
            <a:r>
              <a:rPr lang="en-US" sz="2500" b="true">
                <a:solidFill>
                  <a:srgbClr val="010C29"/>
                </a:solidFill>
                <a:latin typeface="Poppins Bold"/>
                <a:ea typeface="Poppins Bold"/>
                <a:cs typeface="Poppins Bold"/>
                <a:sym typeface="Poppins Bold"/>
              </a:rPr>
              <a:t>se 2: Engine Ingestion &amp; Parsing</a:t>
            </a:r>
          </a:p>
          <a:p>
            <a:pPr algn="l">
              <a:lnSpc>
                <a:spcPts val="3500"/>
              </a:lnSpc>
            </a:pPr>
          </a:p>
        </p:txBody>
      </p:sp>
      <p:sp>
        <p:nvSpPr>
          <p:cNvPr name="TextBox 20" id="20"/>
          <p:cNvSpPr txBox="true"/>
          <p:nvPr/>
        </p:nvSpPr>
        <p:spPr>
          <a:xfrm rot="0">
            <a:off x="10966918" y="7477763"/>
            <a:ext cx="7266697" cy="888998"/>
          </a:xfrm>
          <a:prstGeom prst="rect">
            <a:avLst/>
          </a:prstGeom>
        </p:spPr>
        <p:txBody>
          <a:bodyPr anchor="t" rtlCol="false" tIns="0" lIns="0" bIns="0" rIns="0">
            <a:spAutoFit/>
          </a:bodyPr>
          <a:lstStyle/>
          <a:p>
            <a:pPr algn="l">
              <a:lnSpc>
                <a:spcPts val="3500"/>
              </a:lnSpc>
            </a:pPr>
            <a:r>
              <a:rPr lang="en-US" sz="2500" b="true">
                <a:solidFill>
                  <a:srgbClr val="010C29"/>
                </a:solidFill>
                <a:latin typeface="Poppins Bold"/>
                <a:ea typeface="Poppins Bold"/>
                <a:cs typeface="Poppins Bold"/>
                <a:sym typeface="Poppins Bold"/>
              </a:rPr>
              <a:t>Phase 4: Validation &amp;</a:t>
            </a:r>
            <a:r>
              <a:rPr lang="en-US" sz="2500" b="true">
                <a:solidFill>
                  <a:srgbClr val="010C29"/>
                </a:solidFill>
                <a:latin typeface="Poppins Bold"/>
                <a:ea typeface="Poppins Bold"/>
                <a:cs typeface="Poppins Bold"/>
                <a:sym typeface="Poppins Bold"/>
              </a:rPr>
              <a:t> On-Site Go-Live</a:t>
            </a:r>
          </a:p>
          <a:p>
            <a:pPr algn="l">
              <a:lnSpc>
                <a:spcPts val="3500"/>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TextBox 2" id="2"/>
          <p:cNvSpPr txBox="true"/>
          <p:nvPr/>
        </p:nvSpPr>
        <p:spPr>
          <a:xfrm rot="0">
            <a:off x="8282231" y="3057227"/>
            <a:ext cx="8977069" cy="1210310"/>
          </a:xfrm>
          <a:prstGeom prst="rect">
            <a:avLst/>
          </a:prstGeom>
        </p:spPr>
        <p:txBody>
          <a:bodyPr anchor="t" rtlCol="false" tIns="0" lIns="0" bIns="0" rIns="0">
            <a:spAutoFit/>
          </a:bodyPr>
          <a:lstStyle/>
          <a:p>
            <a:pPr algn="ctr">
              <a:lnSpc>
                <a:spcPts val="9519"/>
              </a:lnSpc>
            </a:pPr>
            <a:r>
              <a:rPr lang="en-US" sz="7999">
                <a:solidFill>
                  <a:srgbClr val="010C29"/>
                </a:solidFill>
                <a:latin typeface="League Spartan"/>
                <a:ea typeface="League Spartan"/>
                <a:cs typeface="League Spartan"/>
                <a:sym typeface="League Spartan"/>
              </a:rPr>
              <a:t>C</a:t>
            </a:r>
            <a:r>
              <a:rPr lang="en-US" sz="7999">
                <a:solidFill>
                  <a:srgbClr val="010C29"/>
                </a:solidFill>
                <a:latin typeface="League Spartan"/>
                <a:ea typeface="League Spartan"/>
                <a:cs typeface="League Spartan"/>
                <a:sym typeface="League Spartan"/>
              </a:rPr>
              <a:t>ONCLUSION</a:t>
            </a:r>
          </a:p>
        </p:txBody>
      </p:sp>
      <p:sp>
        <p:nvSpPr>
          <p:cNvPr name="TextBox 3" id="3"/>
          <p:cNvSpPr txBox="true"/>
          <p:nvPr/>
        </p:nvSpPr>
        <p:spPr>
          <a:xfrm rot="0">
            <a:off x="7266953" y="4273535"/>
            <a:ext cx="9992347" cy="4365623"/>
          </a:xfrm>
          <a:prstGeom prst="rect">
            <a:avLst/>
          </a:prstGeom>
        </p:spPr>
        <p:txBody>
          <a:bodyPr anchor="t" rtlCol="false" tIns="0" lIns="0" bIns="0" rIns="0">
            <a:spAutoFit/>
          </a:bodyPr>
          <a:lstStyle/>
          <a:p>
            <a:pPr algn="just">
              <a:lnSpc>
                <a:spcPts val="3500"/>
              </a:lnSpc>
            </a:pPr>
            <a:r>
              <a:rPr lang="en-US" sz="2500" b="true">
                <a:solidFill>
                  <a:srgbClr val="3A6978"/>
                </a:solidFill>
                <a:latin typeface="Inter Bold"/>
                <a:ea typeface="Inter Bold"/>
                <a:cs typeface="Inter Bold"/>
                <a:sym typeface="Inter Bold"/>
              </a:rPr>
              <a:t>E&amp;I Const</a:t>
            </a:r>
            <a:r>
              <a:rPr lang="en-US" b="true" sz="2500">
                <a:solidFill>
                  <a:srgbClr val="3A6978"/>
                </a:solidFill>
                <a:latin typeface="Inter Bold"/>
                <a:ea typeface="Inter Bold"/>
                <a:cs typeface="Inter Bold"/>
                <a:sym typeface="Inter Bold"/>
              </a:rPr>
              <a:t>ruction Management is not just a document viewer. It is the foundation for a centralized site engineering intelligence platform.</a:t>
            </a:r>
          </a:p>
          <a:p>
            <a:pPr algn="just">
              <a:lnSpc>
                <a:spcPts val="3500"/>
              </a:lnSpc>
            </a:pPr>
            <a:r>
              <a:rPr lang="en-US" b="true" sz="2500">
                <a:solidFill>
                  <a:srgbClr val="3A6978"/>
                </a:solidFill>
                <a:latin typeface="Inter Bold"/>
                <a:ea typeface="Inter Bold"/>
                <a:cs typeface="Inter Bold"/>
                <a:sym typeface="Inter Bold"/>
              </a:rPr>
              <a:t>It connects project documents, tag data, cable paths, field tasks, progress tracking, inventory, manpower, and future maintenance support into one system.</a:t>
            </a:r>
          </a:p>
          <a:p>
            <a:pPr algn="just">
              <a:lnSpc>
                <a:spcPts val="3500"/>
              </a:lnSpc>
            </a:pPr>
            <a:r>
              <a:rPr lang="en-US" b="true" sz="2500">
                <a:solidFill>
                  <a:srgbClr val="3A6978"/>
                </a:solidFill>
                <a:latin typeface="Inter Bold"/>
                <a:ea typeface="Inter Bold"/>
                <a:cs typeface="Inter Bold"/>
                <a:sym typeface="Inter Bold"/>
              </a:rPr>
              <a:t>For construction projects, it helps engineers execute faster.</a:t>
            </a:r>
          </a:p>
          <a:p>
            <a:pPr algn="just">
              <a:lnSpc>
                <a:spcPts val="3500"/>
              </a:lnSpc>
            </a:pPr>
            <a:r>
              <a:rPr lang="en-US" b="true" sz="2500">
                <a:solidFill>
                  <a:srgbClr val="3A6978"/>
                </a:solidFill>
                <a:latin typeface="Inter Bold"/>
                <a:ea typeface="Inter Bold"/>
                <a:cs typeface="Inter Bold"/>
                <a:sym typeface="Inter Bold"/>
              </a:rPr>
              <a:t> For managers, it improves visibility.</a:t>
            </a:r>
          </a:p>
          <a:p>
            <a:pPr algn="just">
              <a:lnSpc>
                <a:spcPts val="3500"/>
              </a:lnSpc>
            </a:pPr>
            <a:r>
              <a:rPr lang="en-US" b="true" sz="2500">
                <a:solidFill>
                  <a:srgbClr val="3A6978"/>
                </a:solidFill>
                <a:latin typeface="Inter Bold"/>
                <a:ea typeface="Inter Bold"/>
                <a:cs typeface="Inter Bold"/>
                <a:sym typeface="Inter Bold"/>
              </a:rPr>
              <a:t> For companies, it reduces delay, rework, and knowledge loss.</a:t>
            </a:r>
          </a:p>
          <a:p>
            <a:pPr algn="just">
              <a:lnSpc>
                <a:spcPts val="3500"/>
              </a:lnSpc>
            </a:pPr>
          </a:p>
        </p:txBody>
      </p:sp>
      <p:sp>
        <p:nvSpPr>
          <p:cNvPr name="Freeform 4" id="4"/>
          <p:cNvSpPr/>
          <p:nvPr/>
        </p:nvSpPr>
        <p:spPr>
          <a:xfrm flipH="false" flipV="false" rot="715060">
            <a:off x="-5402914" y="3855386"/>
            <a:ext cx="10805829" cy="10805829"/>
          </a:xfrm>
          <a:custGeom>
            <a:avLst/>
            <a:gdLst/>
            <a:ahLst/>
            <a:cxnLst/>
            <a:rect r="r" b="b" t="t" l="l"/>
            <a:pathLst>
              <a:path h="10805829" w="10805829">
                <a:moveTo>
                  <a:pt x="0" y="0"/>
                </a:moveTo>
                <a:lnTo>
                  <a:pt x="10805828" y="0"/>
                </a:lnTo>
                <a:lnTo>
                  <a:pt x="10805828" y="10805828"/>
                </a:lnTo>
                <a:lnTo>
                  <a:pt x="0" y="1080582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1028700" y="2856109"/>
            <a:ext cx="4724841" cy="4724841"/>
            <a:chOff x="0" y="0"/>
            <a:chExt cx="812800" cy="812800"/>
          </a:xfrm>
        </p:grpSpPr>
        <p:sp>
          <p:nvSpPr>
            <p:cNvPr name="Freeform 6" id="6"/>
            <p:cNvSpPr/>
            <p:nvPr/>
          </p:nvSpPr>
          <p:spPr>
            <a:xfrm flipH="true" flipV="false" rot="0">
              <a:off x="0" y="0"/>
              <a:ext cx="812800" cy="812800"/>
            </a:xfrm>
            <a:custGeom>
              <a:avLst/>
              <a:gdLst/>
              <a:ahLst/>
              <a:cxnLst/>
              <a:rect r="r" b="b" t="t" l="l"/>
              <a:pathLst>
                <a:path h="812800" w="812800">
                  <a:moveTo>
                    <a:pt x="406400" y="0"/>
                  </a:moveTo>
                  <a:cubicBezTo>
                    <a:pt x="630849" y="0"/>
                    <a:pt x="812800" y="181951"/>
                    <a:pt x="812800" y="406400"/>
                  </a:cubicBezTo>
                  <a:cubicBezTo>
                    <a:pt x="812800" y="630849"/>
                    <a:pt x="630849" y="812800"/>
                    <a:pt x="406400" y="812800"/>
                  </a:cubicBezTo>
                  <a:cubicBezTo>
                    <a:pt x="181951" y="812800"/>
                    <a:pt x="0" y="630849"/>
                    <a:pt x="0" y="406400"/>
                  </a:cubicBezTo>
                  <a:cubicBezTo>
                    <a:pt x="0" y="181951"/>
                    <a:pt x="181951" y="0"/>
                    <a:pt x="406400" y="0"/>
                  </a:cubicBezTo>
                  <a:close/>
                </a:path>
              </a:pathLst>
            </a:custGeom>
            <a:blipFill>
              <a:blip r:embed="rId4"/>
              <a:stretch>
                <a:fillRect l="-17350" t="0" r="-32743" b="0"/>
              </a:stretch>
            </a:blipFill>
            <a:ln w="85725" cap="sq">
              <a:gradFill>
                <a:gsLst>
                  <a:gs pos="0">
                    <a:srgbClr val="21BDC9">
                      <a:alpha val="100000"/>
                    </a:srgbClr>
                  </a:gs>
                  <a:gs pos="100000">
                    <a:srgbClr val="0B4A7A">
                      <a:alpha val="100000"/>
                    </a:srgbClr>
                  </a:gs>
                </a:gsLst>
                <a:lin ang="5400000"/>
              </a:gradFill>
              <a:prstDash val="solid"/>
              <a:miter/>
            </a:ln>
          </p:spPr>
        </p:sp>
      </p:grpSp>
      <p:grpSp>
        <p:nvGrpSpPr>
          <p:cNvPr name="Group 7" id="7"/>
          <p:cNvGrpSpPr/>
          <p:nvPr/>
        </p:nvGrpSpPr>
        <p:grpSpPr>
          <a:xfrm rot="5400000">
            <a:off x="11980334" y="3979334"/>
            <a:ext cx="565584" cy="9992347"/>
            <a:chOff x="0" y="0"/>
            <a:chExt cx="148960" cy="2631729"/>
          </a:xfrm>
        </p:grpSpPr>
        <p:sp>
          <p:nvSpPr>
            <p:cNvPr name="Freeform 8" id="8"/>
            <p:cNvSpPr/>
            <p:nvPr/>
          </p:nvSpPr>
          <p:spPr>
            <a:xfrm flipH="false" flipV="false" rot="0">
              <a:off x="0" y="0"/>
              <a:ext cx="148960" cy="2631729"/>
            </a:xfrm>
            <a:custGeom>
              <a:avLst/>
              <a:gdLst/>
              <a:ahLst/>
              <a:cxnLst/>
              <a:rect r="r" b="b" t="t" l="l"/>
              <a:pathLst>
                <a:path h="2631729" w="148960">
                  <a:moveTo>
                    <a:pt x="0" y="0"/>
                  </a:moveTo>
                  <a:lnTo>
                    <a:pt x="148960" y="0"/>
                  </a:lnTo>
                  <a:lnTo>
                    <a:pt x="148960" y="2631729"/>
                  </a:lnTo>
                  <a:lnTo>
                    <a:pt x="0" y="2631729"/>
                  </a:lnTo>
                  <a:close/>
                </a:path>
              </a:pathLst>
            </a:custGeom>
            <a:solidFill>
              <a:srgbClr val="ACDAE8"/>
            </a:solidFill>
          </p:spPr>
        </p:sp>
        <p:sp>
          <p:nvSpPr>
            <p:cNvPr name="TextBox 9" id="9"/>
            <p:cNvSpPr txBox="true"/>
            <p:nvPr/>
          </p:nvSpPr>
          <p:spPr>
            <a:xfrm>
              <a:off x="0" y="-47625"/>
              <a:ext cx="148960" cy="2679354"/>
            </a:xfrm>
            <a:prstGeom prst="rect">
              <a:avLst/>
            </a:prstGeom>
          </p:spPr>
          <p:txBody>
            <a:bodyPr anchor="ctr" rtlCol="false" tIns="50800" lIns="50800" bIns="50800" rIns="50800"/>
            <a:lstStyle/>
            <a:p>
              <a:pPr algn="ctr">
                <a:lnSpc>
                  <a:spcPts val="2800"/>
                </a:lnSpc>
              </a:pPr>
            </a:p>
          </p:txBody>
        </p:sp>
      </p:grpSp>
      <p:sp>
        <p:nvSpPr>
          <p:cNvPr name="Freeform 10" id="10"/>
          <p:cNvSpPr/>
          <p:nvPr/>
        </p:nvSpPr>
        <p:spPr>
          <a:xfrm flipH="false" flipV="false" rot="0">
            <a:off x="7266953" y="3305993"/>
            <a:ext cx="1633105" cy="549812"/>
          </a:xfrm>
          <a:custGeom>
            <a:avLst/>
            <a:gdLst/>
            <a:ahLst/>
            <a:cxnLst/>
            <a:rect r="r" b="b" t="t" l="l"/>
            <a:pathLst>
              <a:path h="549812" w="1633105">
                <a:moveTo>
                  <a:pt x="0" y="0"/>
                </a:moveTo>
                <a:lnTo>
                  <a:pt x="1633104" y="0"/>
                </a:lnTo>
                <a:lnTo>
                  <a:pt x="1633104" y="549812"/>
                </a:lnTo>
                <a:lnTo>
                  <a:pt x="0" y="5498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867275" y="691178"/>
            <a:ext cx="675045" cy="675045"/>
          </a:xfrm>
          <a:custGeom>
            <a:avLst/>
            <a:gdLst/>
            <a:ahLst/>
            <a:cxnLst/>
            <a:rect r="r" b="b" t="t" l="l"/>
            <a:pathLst>
              <a:path h="675045" w="675045">
                <a:moveTo>
                  <a:pt x="0" y="0"/>
                </a:moveTo>
                <a:lnTo>
                  <a:pt x="675045" y="0"/>
                </a:lnTo>
                <a:lnTo>
                  <a:pt x="675045" y="675044"/>
                </a:lnTo>
                <a:lnTo>
                  <a:pt x="0" y="675044"/>
                </a:lnTo>
                <a:lnTo>
                  <a:pt x="0" y="0"/>
                </a:lnTo>
                <a:close/>
              </a:path>
            </a:pathLst>
          </a:custGeom>
          <a:blipFill>
            <a:blip r:embed="rId7"/>
            <a:stretch>
              <a:fillRect l="0" t="0" r="0" b="0"/>
            </a:stretch>
          </a:blipFill>
        </p:spPr>
      </p:sp>
      <p:sp>
        <p:nvSpPr>
          <p:cNvPr name="TextBox 12" id="12"/>
          <p:cNvSpPr txBox="true"/>
          <p:nvPr/>
        </p:nvSpPr>
        <p:spPr>
          <a:xfrm rot="0">
            <a:off x="1524674" y="900979"/>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TextBox 2" id="2"/>
          <p:cNvSpPr txBox="true"/>
          <p:nvPr/>
        </p:nvSpPr>
        <p:spPr>
          <a:xfrm rot="0">
            <a:off x="3397682" y="3055255"/>
            <a:ext cx="8115300" cy="4533966"/>
          </a:xfrm>
          <a:prstGeom prst="rect">
            <a:avLst/>
          </a:prstGeom>
        </p:spPr>
        <p:txBody>
          <a:bodyPr anchor="t" rtlCol="false" tIns="0" lIns="0" bIns="0" rIns="0">
            <a:spAutoFit/>
          </a:bodyPr>
          <a:lstStyle/>
          <a:p>
            <a:pPr algn="l">
              <a:lnSpc>
                <a:spcPts val="17850"/>
              </a:lnSpc>
            </a:pPr>
            <a:r>
              <a:rPr lang="en-US" sz="15000">
                <a:solidFill>
                  <a:srgbClr val="010C29"/>
                </a:solidFill>
                <a:latin typeface="League Spartan"/>
                <a:ea typeface="League Spartan"/>
                <a:cs typeface="League Spartan"/>
                <a:sym typeface="League Spartan"/>
              </a:rPr>
              <a:t>THANK YOU</a:t>
            </a:r>
          </a:p>
        </p:txBody>
      </p:sp>
      <p:sp>
        <p:nvSpPr>
          <p:cNvPr name="Freeform 3" id="3"/>
          <p:cNvSpPr/>
          <p:nvPr/>
        </p:nvSpPr>
        <p:spPr>
          <a:xfrm flipH="true" flipV="false" rot="0">
            <a:off x="12493492" y="1254664"/>
            <a:ext cx="9531617" cy="8935891"/>
          </a:xfrm>
          <a:custGeom>
            <a:avLst/>
            <a:gdLst/>
            <a:ahLst/>
            <a:cxnLst/>
            <a:rect r="r" b="b" t="t" l="l"/>
            <a:pathLst>
              <a:path h="8935891" w="9531617">
                <a:moveTo>
                  <a:pt x="9531616" y="0"/>
                </a:moveTo>
                <a:lnTo>
                  <a:pt x="0" y="0"/>
                </a:lnTo>
                <a:lnTo>
                  <a:pt x="0" y="8935891"/>
                </a:lnTo>
                <a:lnTo>
                  <a:pt x="9531616" y="8935891"/>
                </a:lnTo>
                <a:lnTo>
                  <a:pt x="9531616"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4408095" y="2634619"/>
            <a:ext cx="5702410" cy="570241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48725" t="-15748" r="-25006" b="0"/>
              </a:stretch>
            </a:blipFill>
            <a:ln w="85725" cap="sq">
              <a:gradFill>
                <a:gsLst>
                  <a:gs pos="0">
                    <a:srgbClr val="21BDC9">
                      <a:alpha val="100000"/>
                    </a:srgbClr>
                  </a:gs>
                  <a:gs pos="100000">
                    <a:srgbClr val="0B4A7A">
                      <a:alpha val="100000"/>
                    </a:srgbClr>
                  </a:gs>
                </a:gsLst>
                <a:lin ang="5400000"/>
              </a:gradFill>
              <a:prstDash val="solid"/>
              <a:miter/>
            </a:ln>
          </p:spPr>
        </p:sp>
      </p:grpSp>
      <p:grpSp>
        <p:nvGrpSpPr>
          <p:cNvPr name="Group 6" id="6"/>
          <p:cNvGrpSpPr/>
          <p:nvPr/>
        </p:nvGrpSpPr>
        <p:grpSpPr>
          <a:xfrm rot="-10800000">
            <a:off x="1028700" y="3036205"/>
            <a:ext cx="1277883" cy="8743083"/>
            <a:chOff x="0" y="0"/>
            <a:chExt cx="336562" cy="2302705"/>
          </a:xfrm>
        </p:grpSpPr>
        <p:sp>
          <p:nvSpPr>
            <p:cNvPr name="Freeform 7" id="7"/>
            <p:cNvSpPr/>
            <p:nvPr/>
          </p:nvSpPr>
          <p:spPr>
            <a:xfrm flipH="false" flipV="false" rot="0">
              <a:off x="0" y="0"/>
              <a:ext cx="336562" cy="2302705"/>
            </a:xfrm>
            <a:custGeom>
              <a:avLst/>
              <a:gdLst/>
              <a:ahLst/>
              <a:cxnLst/>
              <a:rect r="r" b="b" t="t" l="l"/>
              <a:pathLst>
                <a:path h="2302705" w="336562">
                  <a:moveTo>
                    <a:pt x="0" y="0"/>
                  </a:moveTo>
                  <a:lnTo>
                    <a:pt x="336562" y="0"/>
                  </a:lnTo>
                  <a:lnTo>
                    <a:pt x="336562" y="2302705"/>
                  </a:lnTo>
                  <a:lnTo>
                    <a:pt x="0" y="2302705"/>
                  </a:lnTo>
                  <a:close/>
                </a:path>
              </a:pathLst>
            </a:custGeom>
            <a:gradFill rotWithShape="true">
              <a:gsLst>
                <a:gs pos="0">
                  <a:srgbClr val="185582">
                    <a:alpha val="100000"/>
                  </a:srgbClr>
                </a:gs>
                <a:gs pos="100000">
                  <a:srgbClr val="1EB9C9">
                    <a:alpha val="100000"/>
                  </a:srgbClr>
                </a:gs>
              </a:gsLst>
              <a:lin ang="5400000"/>
            </a:gradFill>
          </p:spPr>
        </p:sp>
        <p:sp>
          <p:nvSpPr>
            <p:cNvPr name="TextBox 8" id="8"/>
            <p:cNvSpPr txBox="true"/>
            <p:nvPr/>
          </p:nvSpPr>
          <p:spPr>
            <a:xfrm>
              <a:off x="0" y="-47625"/>
              <a:ext cx="336562" cy="2350330"/>
            </a:xfrm>
            <a:prstGeom prst="rect">
              <a:avLst/>
            </a:prstGeom>
          </p:spPr>
          <p:txBody>
            <a:bodyPr anchor="ctr" rtlCol="false" tIns="50800" lIns="50800" bIns="50800" rIns="50800"/>
            <a:lstStyle/>
            <a:p>
              <a:pPr algn="ctr">
                <a:lnSpc>
                  <a:spcPts val="2800"/>
                </a:lnSpc>
              </a:pPr>
            </a:p>
          </p:txBody>
        </p:sp>
      </p:grpSp>
      <p:sp>
        <p:nvSpPr>
          <p:cNvPr name="Freeform 9" id="9"/>
          <p:cNvSpPr/>
          <p:nvPr/>
        </p:nvSpPr>
        <p:spPr>
          <a:xfrm flipH="false" flipV="false" rot="0">
            <a:off x="8435629" y="7855464"/>
            <a:ext cx="2005013" cy="675021"/>
          </a:xfrm>
          <a:custGeom>
            <a:avLst/>
            <a:gdLst/>
            <a:ahLst/>
            <a:cxnLst/>
            <a:rect r="r" b="b" t="t" l="l"/>
            <a:pathLst>
              <a:path h="675021" w="2005013">
                <a:moveTo>
                  <a:pt x="0" y="0"/>
                </a:moveTo>
                <a:lnTo>
                  <a:pt x="2005013" y="0"/>
                </a:lnTo>
                <a:lnTo>
                  <a:pt x="2005013" y="675020"/>
                </a:lnTo>
                <a:lnTo>
                  <a:pt x="0" y="67502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831984" y="691178"/>
            <a:ext cx="675045" cy="675045"/>
          </a:xfrm>
          <a:custGeom>
            <a:avLst/>
            <a:gdLst/>
            <a:ahLst/>
            <a:cxnLst/>
            <a:rect r="r" b="b" t="t" l="l"/>
            <a:pathLst>
              <a:path h="675045" w="675045">
                <a:moveTo>
                  <a:pt x="0" y="0"/>
                </a:moveTo>
                <a:lnTo>
                  <a:pt x="675045" y="0"/>
                </a:lnTo>
                <a:lnTo>
                  <a:pt x="675045" y="675044"/>
                </a:lnTo>
                <a:lnTo>
                  <a:pt x="0" y="675044"/>
                </a:lnTo>
                <a:lnTo>
                  <a:pt x="0" y="0"/>
                </a:lnTo>
                <a:close/>
              </a:path>
            </a:pathLst>
          </a:custGeom>
          <a:blipFill>
            <a:blip r:embed="rId7"/>
            <a:stretch>
              <a:fillRect l="0" t="0" r="0" b="0"/>
            </a:stretch>
          </a:blipFill>
        </p:spPr>
      </p:sp>
      <p:sp>
        <p:nvSpPr>
          <p:cNvPr name="TextBox 11" id="11"/>
          <p:cNvSpPr txBox="true"/>
          <p:nvPr/>
        </p:nvSpPr>
        <p:spPr>
          <a:xfrm rot="0">
            <a:off x="1489384" y="900979"/>
            <a:ext cx="2858024" cy="323213"/>
          </a:xfrm>
          <a:prstGeom prst="rect">
            <a:avLst/>
          </a:prstGeom>
        </p:spPr>
        <p:txBody>
          <a:bodyPr anchor="t" rtlCol="false" tIns="0" lIns="0" bIns="0" rIns="0">
            <a:spAutoFit/>
          </a:bodyPr>
          <a:lstStyle/>
          <a:p>
            <a:pPr algn="l">
              <a:lnSpc>
                <a:spcPts val="2660"/>
              </a:lnSpc>
            </a:pPr>
            <a:r>
              <a:rPr lang="en-US" sz="1900" b="true">
                <a:solidFill>
                  <a:srgbClr val="17647D"/>
                </a:solidFill>
                <a:latin typeface="Inter Semi-Bold"/>
                <a:ea typeface="Inter Semi-Bold"/>
                <a:cs typeface="Inter Semi-Bold"/>
                <a:sym typeface="Inter Semi-Bold"/>
              </a:rPr>
              <a:t>Noor Renewable Energy</a:t>
            </a:r>
          </a:p>
        </p:txBody>
      </p:sp>
      <p:sp>
        <p:nvSpPr>
          <p:cNvPr name="Freeform 12" id="12"/>
          <p:cNvSpPr/>
          <p:nvPr/>
        </p:nvSpPr>
        <p:spPr>
          <a:xfrm flipH="false" flipV="false" rot="0">
            <a:off x="3397682" y="8055676"/>
            <a:ext cx="288110" cy="288110"/>
          </a:xfrm>
          <a:custGeom>
            <a:avLst/>
            <a:gdLst/>
            <a:ahLst/>
            <a:cxnLst/>
            <a:rect r="r" b="b" t="t" l="l"/>
            <a:pathLst>
              <a:path h="288110" w="288110">
                <a:moveTo>
                  <a:pt x="0" y="0"/>
                </a:moveTo>
                <a:lnTo>
                  <a:pt x="288110" y="0"/>
                </a:lnTo>
                <a:lnTo>
                  <a:pt x="288110" y="288110"/>
                </a:lnTo>
                <a:lnTo>
                  <a:pt x="0" y="2881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3" id="13"/>
          <p:cNvSpPr txBox="true"/>
          <p:nvPr/>
        </p:nvSpPr>
        <p:spPr>
          <a:xfrm rot="0">
            <a:off x="3541737" y="7994538"/>
            <a:ext cx="3353138" cy="349248"/>
          </a:xfrm>
          <a:prstGeom prst="rect">
            <a:avLst/>
          </a:prstGeom>
        </p:spPr>
        <p:txBody>
          <a:bodyPr anchor="t" rtlCol="false" tIns="0" lIns="0" bIns="0" rIns="0">
            <a:spAutoFit/>
          </a:bodyPr>
          <a:lstStyle/>
          <a:p>
            <a:pPr algn="r">
              <a:lnSpc>
                <a:spcPts val="2800"/>
              </a:lnSpc>
            </a:pPr>
            <a:r>
              <a:rPr lang="en-US" sz="2000" b="true">
                <a:solidFill>
                  <a:srgbClr val="010C29"/>
                </a:solidFill>
                <a:latin typeface="Inter Medium"/>
                <a:ea typeface="Inter Medium"/>
                <a:cs typeface="Inter Medium"/>
                <a:sym typeface="Inter Medium"/>
              </a:rPr>
              <a:t>https://noorenergy-iq.com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E9F6FF"/>
        </a:solidFill>
      </p:bgPr>
    </p:bg>
    <p:spTree>
      <p:nvGrpSpPr>
        <p:cNvPr id="1" name=""/>
        <p:cNvGrpSpPr/>
        <p:nvPr/>
      </p:nvGrpSpPr>
      <p:grpSpPr>
        <a:xfrm>
          <a:off x="0" y="0"/>
          <a:ext cx="0" cy="0"/>
          <a:chOff x="0" y="0"/>
          <a:chExt cx="0" cy="0"/>
        </a:xfrm>
      </p:grpSpPr>
      <p:sp>
        <p:nvSpPr>
          <p:cNvPr name="TextBox 2" id="2"/>
          <p:cNvSpPr txBox="true"/>
          <p:nvPr/>
        </p:nvSpPr>
        <p:spPr>
          <a:xfrm rot="0">
            <a:off x="1028700" y="1670384"/>
            <a:ext cx="9635120" cy="1290034"/>
          </a:xfrm>
          <a:prstGeom prst="rect">
            <a:avLst/>
          </a:prstGeom>
        </p:spPr>
        <p:txBody>
          <a:bodyPr anchor="t" rtlCol="false" tIns="0" lIns="0" bIns="0" rIns="0">
            <a:spAutoFit/>
          </a:bodyPr>
          <a:lstStyle/>
          <a:p>
            <a:pPr algn="l">
              <a:lnSpc>
                <a:spcPts val="10286"/>
              </a:lnSpc>
            </a:pPr>
            <a:r>
              <a:rPr lang="en-US" sz="8099">
                <a:solidFill>
                  <a:srgbClr val="010C29"/>
                </a:solidFill>
                <a:latin typeface="League Spartan"/>
                <a:ea typeface="League Spartan"/>
                <a:cs typeface="League Spartan"/>
                <a:sym typeface="League Spartan"/>
              </a:rPr>
              <a:t>RESOURCE PAGE</a:t>
            </a:r>
          </a:p>
        </p:txBody>
      </p:sp>
      <p:grpSp>
        <p:nvGrpSpPr>
          <p:cNvPr name="Group 3" id="3"/>
          <p:cNvGrpSpPr/>
          <p:nvPr/>
        </p:nvGrpSpPr>
        <p:grpSpPr>
          <a:xfrm rot="0">
            <a:off x="11624364" y="-8964"/>
            <a:ext cx="6663636" cy="9267264"/>
            <a:chOff x="0" y="0"/>
            <a:chExt cx="1755032" cy="2440761"/>
          </a:xfrm>
        </p:grpSpPr>
        <p:sp>
          <p:nvSpPr>
            <p:cNvPr name="Freeform 4" id="4"/>
            <p:cNvSpPr/>
            <p:nvPr/>
          </p:nvSpPr>
          <p:spPr>
            <a:xfrm flipH="false" flipV="false" rot="0">
              <a:off x="0" y="0"/>
              <a:ext cx="1755032" cy="2440761"/>
            </a:xfrm>
            <a:custGeom>
              <a:avLst/>
              <a:gdLst/>
              <a:ahLst/>
              <a:cxnLst/>
              <a:rect r="r" b="b" t="t" l="l"/>
              <a:pathLst>
                <a:path h="2440761" w="1755032">
                  <a:moveTo>
                    <a:pt x="0" y="0"/>
                  </a:moveTo>
                  <a:lnTo>
                    <a:pt x="1755032" y="0"/>
                  </a:lnTo>
                  <a:lnTo>
                    <a:pt x="1755032" y="2440761"/>
                  </a:lnTo>
                  <a:lnTo>
                    <a:pt x="0" y="2440761"/>
                  </a:lnTo>
                  <a:close/>
                </a:path>
              </a:pathLst>
            </a:custGeom>
            <a:gradFill rotWithShape="true">
              <a:gsLst>
                <a:gs pos="0">
                  <a:srgbClr val="185582">
                    <a:alpha val="100000"/>
                  </a:srgbClr>
                </a:gs>
                <a:gs pos="100000">
                  <a:srgbClr val="1EB9C9">
                    <a:alpha val="100000"/>
                  </a:srgbClr>
                </a:gs>
              </a:gsLst>
              <a:lin ang="5400000"/>
            </a:gradFill>
          </p:spPr>
        </p:sp>
        <p:sp>
          <p:nvSpPr>
            <p:cNvPr name="TextBox 5" id="5"/>
            <p:cNvSpPr txBox="true"/>
            <p:nvPr/>
          </p:nvSpPr>
          <p:spPr>
            <a:xfrm>
              <a:off x="0" y="-47625"/>
              <a:ext cx="1755032" cy="2488386"/>
            </a:xfrm>
            <a:prstGeom prst="rect">
              <a:avLst/>
            </a:prstGeom>
          </p:spPr>
          <p:txBody>
            <a:bodyPr anchor="ctr" rtlCol="false" tIns="50800" lIns="50800" bIns="50800" rIns="50800"/>
            <a:lstStyle/>
            <a:p>
              <a:pPr algn="ctr">
                <a:lnSpc>
                  <a:spcPts val="2800"/>
                </a:lnSpc>
              </a:pPr>
            </a:p>
          </p:txBody>
        </p:sp>
      </p:grpSp>
      <p:grpSp>
        <p:nvGrpSpPr>
          <p:cNvPr name="Group 6" id="6"/>
          <p:cNvGrpSpPr/>
          <p:nvPr/>
        </p:nvGrpSpPr>
        <p:grpSpPr>
          <a:xfrm rot="5400000">
            <a:off x="7410164" y="-2740963"/>
            <a:ext cx="3467672" cy="16230600"/>
            <a:chOff x="0" y="0"/>
            <a:chExt cx="913296" cy="4274726"/>
          </a:xfrm>
        </p:grpSpPr>
        <p:sp>
          <p:nvSpPr>
            <p:cNvPr name="Freeform 7" id="7"/>
            <p:cNvSpPr/>
            <p:nvPr/>
          </p:nvSpPr>
          <p:spPr>
            <a:xfrm flipH="false" flipV="false" rot="0">
              <a:off x="0" y="0"/>
              <a:ext cx="913296" cy="4274726"/>
            </a:xfrm>
            <a:custGeom>
              <a:avLst/>
              <a:gdLst/>
              <a:ahLst/>
              <a:cxnLst/>
              <a:rect r="r" b="b" t="t" l="l"/>
              <a:pathLst>
                <a:path h="4274726" w="913296">
                  <a:moveTo>
                    <a:pt x="0" y="0"/>
                  </a:moveTo>
                  <a:lnTo>
                    <a:pt x="913296" y="0"/>
                  </a:lnTo>
                  <a:lnTo>
                    <a:pt x="913296" y="4274726"/>
                  </a:lnTo>
                  <a:lnTo>
                    <a:pt x="0" y="4274726"/>
                  </a:lnTo>
                  <a:close/>
                </a:path>
              </a:pathLst>
            </a:custGeom>
            <a:solidFill>
              <a:srgbClr val="ACDAE8"/>
            </a:solidFill>
          </p:spPr>
        </p:sp>
        <p:sp>
          <p:nvSpPr>
            <p:cNvPr name="TextBox 8" id="8"/>
            <p:cNvSpPr txBox="true"/>
            <p:nvPr/>
          </p:nvSpPr>
          <p:spPr>
            <a:xfrm>
              <a:off x="0" y="-47625"/>
              <a:ext cx="913296" cy="4322351"/>
            </a:xfrm>
            <a:prstGeom prst="rect">
              <a:avLst/>
            </a:prstGeom>
          </p:spPr>
          <p:txBody>
            <a:bodyPr anchor="ctr" rtlCol="false" tIns="50800" lIns="50800" bIns="50800" rIns="50800"/>
            <a:lstStyle/>
            <a:p>
              <a:pPr algn="ctr">
                <a:lnSpc>
                  <a:spcPts val="2800"/>
                </a:lnSpc>
              </a:pPr>
            </a:p>
          </p:txBody>
        </p:sp>
      </p:grpSp>
      <p:sp>
        <p:nvSpPr>
          <p:cNvPr name="Freeform 9" id="9"/>
          <p:cNvSpPr/>
          <p:nvPr/>
        </p:nvSpPr>
        <p:spPr>
          <a:xfrm flipH="true" flipV="false" rot="0">
            <a:off x="1822732" y="4350762"/>
            <a:ext cx="2304432" cy="2160405"/>
          </a:xfrm>
          <a:custGeom>
            <a:avLst/>
            <a:gdLst/>
            <a:ahLst/>
            <a:cxnLst/>
            <a:rect r="r" b="b" t="t" l="l"/>
            <a:pathLst>
              <a:path h="2160405" w="2304432">
                <a:moveTo>
                  <a:pt x="2304432" y="0"/>
                </a:moveTo>
                <a:lnTo>
                  <a:pt x="0" y="0"/>
                </a:lnTo>
                <a:lnTo>
                  <a:pt x="0" y="2160404"/>
                </a:lnTo>
                <a:lnTo>
                  <a:pt x="2304432" y="2160404"/>
                </a:lnTo>
                <a:lnTo>
                  <a:pt x="2304432"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4545189" y="4350762"/>
            <a:ext cx="2160405" cy="2160405"/>
          </a:xfrm>
          <a:custGeom>
            <a:avLst/>
            <a:gdLst/>
            <a:ahLst/>
            <a:cxnLst/>
            <a:rect r="r" b="b" t="t" l="l"/>
            <a:pathLst>
              <a:path h="2160405" w="2160405">
                <a:moveTo>
                  <a:pt x="0" y="0"/>
                </a:moveTo>
                <a:lnTo>
                  <a:pt x="2160405" y="0"/>
                </a:lnTo>
                <a:lnTo>
                  <a:pt x="2160405" y="2160404"/>
                </a:lnTo>
                <a:lnTo>
                  <a:pt x="0" y="21604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8579018" y="4237508"/>
            <a:ext cx="949872" cy="949872"/>
          </a:xfrm>
          <a:custGeom>
            <a:avLst/>
            <a:gdLst/>
            <a:ahLst/>
            <a:cxnLst/>
            <a:rect r="r" b="b" t="t" l="l"/>
            <a:pathLst>
              <a:path h="949872" w="949872">
                <a:moveTo>
                  <a:pt x="0" y="0"/>
                </a:moveTo>
                <a:lnTo>
                  <a:pt x="949872" y="0"/>
                </a:lnTo>
                <a:lnTo>
                  <a:pt x="949872" y="949872"/>
                </a:lnTo>
                <a:lnTo>
                  <a:pt x="0" y="9498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12" id="12"/>
          <p:cNvSpPr/>
          <p:nvPr/>
        </p:nvSpPr>
        <p:spPr>
          <a:xfrm flipH="false" flipV="false" rot="0">
            <a:off x="7460441" y="5561294"/>
            <a:ext cx="822431" cy="949872"/>
          </a:xfrm>
          <a:custGeom>
            <a:avLst/>
            <a:gdLst/>
            <a:ahLst/>
            <a:cxnLst/>
            <a:rect r="r" b="b" t="t" l="l"/>
            <a:pathLst>
              <a:path h="949872" w="822431">
                <a:moveTo>
                  <a:pt x="0" y="0"/>
                </a:moveTo>
                <a:lnTo>
                  <a:pt x="822431" y="0"/>
                </a:lnTo>
                <a:lnTo>
                  <a:pt x="822431" y="949872"/>
                </a:lnTo>
                <a:lnTo>
                  <a:pt x="0" y="94987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0">
            <a:off x="7469796" y="4237508"/>
            <a:ext cx="864384" cy="949872"/>
          </a:xfrm>
          <a:custGeom>
            <a:avLst/>
            <a:gdLst/>
            <a:ahLst/>
            <a:cxnLst/>
            <a:rect r="r" b="b" t="t" l="l"/>
            <a:pathLst>
              <a:path h="949872" w="864384">
                <a:moveTo>
                  <a:pt x="0" y="0"/>
                </a:moveTo>
                <a:lnTo>
                  <a:pt x="864384" y="0"/>
                </a:lnTo>
                <a:lnTo>
                  <a:pt x="864384" y="949872"/>
                </a:lnTo>
                <a:lnTo>
                  <a:pt x="0" y="94987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0">
            <a:off x="9824772" y="4295444"/>
            <a:ext cx="2649312" cy="891935"/>
          </a:xfrm>
          <a:custGeom>
            <a:avLst/>
            <a:gdLst/>
            <a:ahLst/>
            <a:cxnLst/>
            <a:rect r="r" b="b" t="t" l="l"/>
            <a:pathLst>
              <a:path h="891935" w="2649312">
                <a:moveTo>
                  <a:pt x="0" y="0"/>
                </a:moveTo>
                <a:lnTo>
                  <a:pt x="2649312" y="0"/>
                </a:lnTo>
                <a:lnTo>
                  <a:pt x="2649312" y="891936"/>
                </a:lnTo>
                <a:lnTo>
                  <a:pt x="0" y="89193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5" id="15"/>
          <p:cNvSpPr/>
          <p:nvPr/>
        </p:nvSpPr>
        <p:spPr>
          <a:xfrm flipH="false" flipV="false" rot="0">
            <a:off x="8571807" y="5546872"/>
            <a:ext cx="964294" cy="964294"/>
          </a:xfrm>
          <a:custGeom>
            <a:avLst/>
            <a:gdLst/>
            <a:ahLst/>
            <a:cxnLst/>
            <a:rect r="r" b="b" t="t" l="l"/>
            <a:pathLst>
              <a:path h="964294" w="964294">
                <a:moveTo>
                  <a:pt x="0" y="0"/>
                </a:moveTo>
                <a:lnTo>
                  <a:pt x="964294" y="0"/>
                </a:lnTo>
                <a:lnTo>
                  <a:pt x="964294" y="964294"/>
                </a:lnTo>
                <a:lnTo>
                  <a:pt x="0" y="96429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a:ln cap="sq">
            <a:noFill/>
            <a:prstDash val="solid"/>
            <a:miter/>
          </a:ln>
        </p:spPr>
      </p:sp>
      <p:sp>
        <p:nvSpPr>
          <p:cNvPr name="Freeform 16" id="16"/>
          <p:cNvSpPr/>
          <p:nvPr/>
        </p:nvSpPr>
        <p:spPr>
          <a:xfrm flipH="false" flipV="false" rot="0">
            <a:off x="14458773" y="4274802"/>
            <a:ext cx="579875" cy="875284"/>
          </a:xfrm>
          <a:custGeom>
            <a:avLst/>
            <a:gdLst/>
            <a:ahLst/>
            <a:cxnLst/>
            <a:rect r="r" b="b" t="t" l="l"/>
            <a:pathLst>
              <a:path h="875284" w="579875">
                <a:moveTo>
                  <a:pt x="0" y="0"/>
                </a:moveTo>
                <a:lnTo>
                  <a:pt x="579875" y="0"/>
                </a:lnTo>
                <a:lnTo>
                  <a:pt x="579875" y="875283"/>
                </a:lnTo>
                <a:lnTo>
                  <a:pt x="0" y="875283"/>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17" id="17"/>
          <p:cNvSpPr/>
          <p:nvPr/>
        </p:nvSpPr>
        <p:spPr>
          <a:xfrm flipH="false" flipV="false" rot="0">
            <a:off x="15356729" y="4237508"/>
            <a:ext cx="1108539" cy="875284"/>
          </a:xfrm>
          <a:custGeom>
            <a:avLst/>
            <a:gdLst/>
            <a:ahLst/>
            <a:cxnLst/>
            <a:rect r="r" b="b" t="t" l="l"/>
            <a:pathLst>
              <a:path h="875284" w="1108539">
                <a:moveTo>
                  <a:pt x="0" y="0"/>
                </a:moveTo>
                <a:lnTo>
                  <a:pt x="1108539" y="0"/>
                </a:lnTo>
                <a:lnTo>
                  <a:pt x="1108539" y="875283"/>
                </a:lnTo>
                <a:lnTo>
                  <a:pt x="0" y="875283"/>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a:ln cap="sq">
            <a:noFill/>
            <a:prstDash val="solid"/>
            <a:miter/>
          </a:ln>
        </p:spPr>
      </p:sp>
      <p:sp>
        <p:nvSpPr>
          <p:cNvPr name="Freeform 18" id="18"/>
          <p:cNvSpPr/>
          <p:nvPr/>
        </p:nvSpPr>
        <p:spPr>
          <a:xfrm flipH="false" flipV="false" rot="0">
            <a:off x="12809131" y="4295444"/>
            <a:ext cx="1258462" cy="891935"/>
          </a:xfrm>
          <a:custGeom>
            <a:avLst/>
            <a:gdLst/>
            <a:ahLst/>
            <a:cxnLst/>
            <a:rect r="r" b="b" t="t" l="l"/>
            <a:pathLst>
              <a:path h="891935" w="1258462">
                <a:moveTo>
                  <a:pt x="0" y="0"/>
                </a:moveTo>
                <a:lnTo>
                  <a:pt x="1258463" y="0"/>
                </a:lnTo>
                <a:lnTo>
                  <a:pt x="1258463" y="891936"/>
                </a:lnTo>
                <a:lnTo>
                  <a:pt x="0" y="891936"/>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a:ln cap="sq">
            <a:noFill/>
            <a:prstDash val="solid"/>
            <a:miter/>
          </a:ln>
        </p:spPr>
      </p:sp>
      <p:sp>
        <p:nvSpPr>
          <p:cNvPr name="Freeform 19" id="19"/>
          <p:cNvSpPr/>
          <p:nvPr/>
        </p:nvSpPr>
        <p:spPr>
          <a:xfrm flipH="false" flipV="false" rot="0">
            <a:off x="9824772" y="5561294"/>
            <a:ext cx="1120793" cy="949872"/>
          </a:xfrm>
          <a:custGeom>
            <a:avLst/>
            <a:gdLst/>
            <a:ahLst/>
            <a:cxnLst/>
            <a:rect r="r" b="b" t="t" l="l"/>
            <a:pathLst>
              <a:path h="949872" w="1120793">
                <a:moveTo>
                  <a:pt x="0" y="0"/>
                </a:moveTo>
                <a:lnTo>
                  <a:pt x="1120793" y="0"/>
                </a:lnTo>
                <a:lnTo>
                  <a:pt x="1120793" y="949872"/>
                </a:lnTo>
                <a:lnTo>
                  <a:pt x="0" y="949872"/>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a:ln cap="sq">
            <a:noFill/>
            <a:prstDash val="solid"/>
            <a:miter/>
          </a:ln>
        </p:spPr>
      </p:sp>
      <p:sp>
        <p:nvSpPr>
          <p:cNvPr name="Freeform 20" id="20"/>
          <p:cNvSpPr/>
          <p:nvPr/>
        </p:nvSpPr>
        <p:spPr>
          <a:xfrm flipH="false" flipV="false" rot="0">
            <a:off x="11149428" y="5561294"/>
            <a:ext cx="949872" cy="949872"/>
          </a:xfrm>
          <a:custGeom>
            <a:avLst/>
            <a:gdLst/>
            <a:ahLst/>
            <a:cxnLst/>
            <a:rect r="r" b="b" t="t" l="l"/>
            <a:pathLst>
              <a:path h="949872" w="949872">
                <a:moveTo>
                  <a:pt x="0" y="0"/>
                </a:moveTo>
                <a:lnTo>
                  <a:pt x="949872" y="0"/>
                </a:lnTo>
                <a:lnTo>
                  <a:pt x="949872" y="949872"/>
                </a:lnTo>
                <a:lnTo>
                  <a:pt x="0" y="949872"/>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a:ln cap="sq">
            <a:noFill/>
            <a:prstDash val="solid"/>
            <a:miter/>
          </a:ln>
        </p:spPr>
      </p:sp>
      <p:sp>
        <p:nvSpPr>
          <p:cNvPr name="Freeform 21" id="21"/>
          <p:cNvSpPr/>
          <p:nvPr/>
        </p:nvSpPr>
        <p:spPr>
          <a:xfrm flipH="false" flipV="false" rot="0">
            <a:off x="12520289" y="5546872"/>
            <a:ext cx="1000564" cy="964294"/>
          </a:xfrm>
          <a:custGeom>
            <a:avLst/>
            <a:gdLst/>
            <a:ahLst/>
            <a:cxnLst/>
            <a:rect r="r" b="b" t="t" l="l"/>
            <a:pathLst>
              <a:path h="964294" w="1000564">
                <a:moveTo>
                  <a:pt x="0" y="0"/>
                </a:moveTo>
                <a:lnTo>
                  <a:pt x="1000565" y="0"/>
                </a:lnTo>
                <a:lnTo>
                  <a:pt x="1000565" y="964294"/>
                </a:lnTo>
                <a:lnTo>
                  <a:pt x="0" y="964294"/>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a:ln cap="sq">
            <a:noFill/>
            <a:prstDash val="solid"/>
            <a:miter/>
          </a:ln>
        </p:spPr>
      </p:sp>
      <p:sp>
        <p:nvSpPr>
          <p:cNvPr name="TextBox 22" id="22"/>
          <p:cNvSpPr txBox="true"/>
          <p:nvPr/>
        </p:nvSpPr>
        <p:spPr>
          <a:xfrm rot="0">
            <a:off x="1028700" y="7740631"/>
            <a:ext cx="5676894" cy="824731"/>
          </a:xfrm>
          <a:prstGeom prst="rect">
            <a:avLst/>
          </a:prstGeom>
        </p:spPr>
        <p:txBody>
          <a:bodyPr anchor="t" rtlCol="false" tIns="0" lIns="0" bIns="0" rIns="0">
            <a:spAutoFit/>
          </a:bodyPr>
          <a:lstStyle/>
          <a:p>
            <a:pPr algn="l">
              <a:lnSpc>
                <a:spcPts val="3360"/>
              </a:lnSpc>
            </a:pPr>
            <a:r>
              <a:rPr lang="en-US" sz="2400" b="true">
                <a:solidFill>
                  <a:srgbClr val="3A6978"/>
                </a:solidFill>
                <a:latin typeface="Inter Semi-Bold"/>
                <a:ea typeface="Inter Semi-Bold"/>
                <a:cs typeface="Inter Semi-Bold"/>
                <a:sym typeface="Inter Semi-Bold"/>
              </a:rPr>
              <a:t>U</a:t>
            </a:r>
            <a:r>
              <a:rPr lang="en-US" sz="2400" b="true">
                <a:solidFill>
                  <a:srgbClr val="3A6978"/>
                </a:solidFill>
                <a:latin typeface="Inter Semi-Bold"/>
                <a:ea typeface="Inter Semi-Bold"/>
                <a:cs typeface="Inter Semi-Bold"/>
                <a:sym typeface="Inter Semi-Bold"/>
              </a:rPr>
              <a:t>se these design resources in your Canva Presentation. Happy designing! </a:t>
            </a:r>
          </a:p>
        </p:txBody>
      </p:sp>
      <p:sp>
        <p:nvSpPr>
          <p:cNvPr name="TextBox 23" id="23"/>
          <p:cNvSpPr txBox="true"/>
          <p:nvPr/>
        </p:nvSpPr>
        <p:spPr>
          <a:xfrm rot="0">
            <a:off x="1028700" y="8852603"/>
            <a:ext cx="5112850" cy="405697"/>
          </a:xfrm>
          <a:prstGeom prst="rect">
            <a:avLst/>
          </a:prstGeom>
        </p:spPr>
        <p:txBody>
          <a:bodyPr anchor="t" rtlCol="false" tIns="0" lIns="0" bIns="0" rIns="0">
            <a:spAutoFit/>
          </a:bodyPr>
          <a:lstStyle/>
          <a:p>
            <a:pPr algn="l">
              <a:lnSpc>
                <a:spcPts val="3360"/>
              </a:lnSpc>
            </a:pPr>
            <a:r>
              <a:rPr lang="en-US" sz="2400" b="true">
                <a:solidFill>
                  <a:srgbClr val="3A6978"/>
                </a:solidFill>
                <a:latin typeface="Inter Semi-Bold"/>
                <a:ea typeface="Inter Semi-Bold"/>
                <a:cs typeface="Inter Semi-Bold"/>
                <a:sym typeface="Inter Semi-Bold"/>
              </a:rPr>
              <a:t>D</a:t>
            </a:r>
            <a:r>
              <a:rPr lang="en-US" sz="2400" b="true">
                <a:solidFill>
                  <a:srgbClr val="3A6978"/>
                </a:solidFill>
                <a:latin typeface="Inter Semi-Bold"/>
                <a:ea typeface="Inter Semi-Bold"/>
                <a:cs typeface="Inter Semi-Bold"/>
                <a:sym typeface="Inter Semi-Bold"/>
              </a:rPr>
              <a:t>elete or hide this page before.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DAHJKLiSiGs</dc:identifier>
  <dcterms:modified xsi:type="dcterms:W3CDTF">2011-08-01T06:04:30Z</dcterms:modified>
  <cp:revision>1</cp:revision>
  <dc:title>Instrument finder presentation</dc:title>
</cp:coreProperties>
</file>